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3" r:id="rId5"/>
    <p:sldId id="258" r:id="rId6"/>
    <p:sldId id="264" r:id="rId7"/>
    <p:sldId id="265" r:id="rId8"/>
    <p:sldId id="266" r:id="rId9"/>
    <p:sldId id="267" r:id="rId10"/>
    <p:sldId id="269" r:id="rId11"/>
    <p:sldId id="270" r:id="rId12"/>
    <p:sldId id="271" r:id="rId13"/>
    <p:sldId id="272" r:id="rId14"/>
    <p:sldId id="279" r:id="rId15"/>
    <p:sldId id="273" r:id="rId16"/>
    <p:sldId id="274" r:id="rId17"/>
    <p:sldId id="275" r:id="rId18"/>
    <p:sldId id="280" r:id="rId19"/>
    <p:sldId id="276" r:id="rId20"/>
    <p:sldId id="277" r:id="rId21"/>
    <p:sldId id="281" r:id="rId22"/>
    <p:sldId id="259" r:id="rId23"/>
    <p:sldId id="261" r:id="rId24"/>
    <p:sldId id="262" r:id="rId25"/>
    <p:sldId id="260" r:id="rId26"/>
    <p:sldId id="282" r:id="rId27"/>
    <p:sldId id="278" r:id="rId28"/>
    <p:sldId id="286"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19" autoAdjust="0"/>
  </p:normalViewPr>
  <p:slideViewPr>
    <p:cSldViewPr>
      <p:cViewPr varScale="1">
        <p:scale>
          <a:sx n="80" d="100"/>
          <a:sy n="80" d="100"/>
        </p:scale>
        <p:origin x="-11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3C902CC-1A9F-4A80-9992-767361393B93}" type="datetimeFigureOut">
              <a:rPr lang="ru-RU"/>
              <a:pPr>
                <a:defRPr/>
              </a:pPr>
              <a:t>20.03.2009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4EB6C8-99F6-4953-AD8E-F7CEF24036D9}" type="slidenum">
              <a:rPr lang="ru-RU"/>
              <a:pPr>
                <a:defRPr/>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3914454-3098-4D99-9DF3-8C10561254EE}" type="datetimeFigureOut">
              <a:rPr lang="ru-RU"/>
              <a:pPr>
                <a:defRPr/>
              </a:pPr>
              <a:t>20.03.2009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9AE1D8-F4E4-4316-83A7-808B8DE0C9C1}" type="slidenum">
              <a:rPr lang="ru-RU"/>
              <a:pPr>
                <a:defRPr/>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CF48052-98A5-4AEE-9EE9-F67709681F39}" type="datetimeFigureOut">
              <a:rPr lang="ru-RU"/>
              <a:pPr>
                <a:defRPr/>
              </a:pPr>
              <a:t>20.03.2009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242BC6-EECB-4996-8DD3-86A90CA0A1E5}" type="slidenum">
              <a:rPr lang="ru-RU"/>
              <a:pPr>
                <a:defRPr/>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24DEB7-08FA-46E1-9894-9306D88E24A8}" type="datetimeFigureOut">
              <a:rPr lang="ru-RU"/>
              <a:pPr>
                <a:defRPr/>
              </a:pPr>
              <a:t>20.03.2009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23AA16-3CA2-4A87-8C3C-313B4153C066}" type="slidenum">
              <a:rPr lang="ru-RU"/>
              <a:pPr>
                <a:defRPr/>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B652019-EF4B-4E60-B16E-8BB63755E9AD}" type="datetimeFigureOut">
              <a:rPr lang="ru-RU"/>
              <a:pPr>
                <a:defRPr/>
              </a:pPr>
              <a:t>20.03.2009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82E9D1-F236-44CE-912B-C3D05D49DA8D}" type="slidenum">
              <a:rPr lang="ru-RU"/>
              <a:pPr>
                <a:defRPr/>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AD32D6C-4C56-4FA3-9CC7-698D722C2A52}" type="datetimeFigureOut">
              <a:rPr lang="ru-RU"/>
              <a:pPr>
                <a:defRPr/>
              </a:pPr>
              <a:t>20.03.2009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9F5744-7FF0-4600-846A-46472256F7A8}" type="slidenum">
              <a:rPr lang="ru-RU"/>
              <a:pPr>
                <a:defRPr/>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F2DCEC-487E-4C79-8092-3EA271D398CC}" type="datetimeFigureOut">
              <a:rPr lang="ru-RU"/>
              <a:pPr>
                <a:defRPr/>
              </a:pPr>
              <a:t>20.03.2009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946B2D9-1760-4C8D-8AD0-10D904EE7951}" type="slidenum">
              <a:rPr lang="ru-RU"/>
              <a:pPr>
                <a:defRPr/>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937D7BA-C0CB-4CFE-B9B9-843437937935}" type="datetimeFigureOut">
              <a:rPr lang="ru-RU"/>
              <a:pPr>
                <a:defRPr/>
              </a:pPr>
              <a:t>20.03.2009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267ADA1-A3E6-4474-8941-D3799F84FE88}" type="slidenum">
              <a:rPr lang="ru-RU"/>
              <a:pPr>
                <a:defRPr/>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9CD9F86-8DAE-4DD5-A95A-E8234A66B5F0}" type="datetimeFigureOut">
              <a:rPr lang="ru-RU"/>
              <a:pPr>
                <a:defRPr/>
              </a:pPr>
              <a:t>20.03.2009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D386AA3-BCCA-417F-B504-B5294A476393}" type="slidenum">
              <a:rPr lang="ru-RU"/>
              <a:pPr>
                <a:defRPr/>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797B4C0-DBFF-4D7E-A5C4-72E22CF5B85E}" type="datetimeFigureOut">
              <a:rPr lang="ru-RU"/>
              <a:pPr>
                <a:defRPr/>
              </a:pPr>
              <a:t>20.03.2009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E155B25-6205-4A6A-B2CF-B7C6DF3EC6A0}" type="slidenum">
              <a:rPr lang="ru-RU"/>
              <a:pPr>
                <a:defRPr/>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B31F09-5D55-425F-AADB-9661B1BF03D8}" type="datetimeFigureOut">
              <a:rPr lang="ru-RU"/>
              <a:pPr>
                <a:defRPr/>
              </a:pPr>
              <a:t>20.03.2009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93F600-BB04-4EDC-8BBA-7070FEB7B986}" type="slidenum">
              <a:rPr lang="ru-RU"/>
              <a:pPr>
                <a:defRPr/>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E1F0D9-11AF-4CCB-8B08-7BFCEF41CF73}" type="datetimeFigureOut">
              <a:rPr lang="ru-RU"/>
              <a:pPr>
                <a:defRPr/>
              </a:pPr>
              <a:t>20.03.2009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688BEDA-562D-45EA-B5B1-27175400AA6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1040;&#1076;&#1084;&#1080;&#1085;\&#1056;&#1072;&#1073;&#1086;&#1095;&#1080;&#1081;%20&#1089;&#1090;&#1086;&#1083;\09_Kenny%20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yandex.ru/yandsearch?p=12&amp;ed=1&amp;text=%D0%B0%D0%BD%D1%82%D0%BE%D0%BD%20%D0%BF%D1%80%D0%B8%D0%B2%D0%BE%D0%BB%D1%8C%D0%BD%D0%BE%D0%B2&amp;spsite=www.afisha.ru&amp;img_url=www.afisha.ru/Afisha7files/Image/programmy_tv/pervyj/person/person_privol'nov.jpg&amp;rpt=sim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p:txBody>
          <a:bodyPr/>
          <a:lstStyle/>
          <a:p>
            <a:pPr eaLnBrk="1" hangingPunct="1">
              <a:defRPr/>
            </a:pPr>
            <a:r>
              <a:rPr lang="ru-RU" sz="4000" dirty="0" smtClean="0">
                <a:solidFill>
                  <a:schemeClr val="tx2">
                    <a:lumMod val="75000"/>
                  </a:schemeClr>
                </a:solidFill>
                <a:effectLst>
                  <a:outerShdw blurRad="38100" dist="38100" dir="2700000" algn="tl">
                    <a:srgbClr val="000000">
                      <a:alpha val="43137"/>
                    </a:srgbClr>
                  </a:outerShdw>
                </a:effectLst>
              </a:rPr>
              <a:t>Анализ свежести и калорийности  мяса химическими методами</a:t>
            </a:r>
          </a:p>
        </p:txBody>
      </p:sp>
      <p:sp>
        <p:nvSpPr>
          <p:cNvPr id="3" name="Подзаголовок 2"/>
          <p:cNvSpPr>
            <a:spLocks noGrp="1"/>
          </p:cNvSpPr>
          <p:nvPr>
            <p:ph type="subTitle" idx="1"/>
          </p:nvPr>
        </p:nvSpPr>
        <p:spPr>
          <a:xfrm>
            <a:off x="2214563" y="6286500"/>
            <a:ext cx="4543425" cy="285750"/>
          </a:xfrm>
        </p:spPr>
        <p:txBody>
          <a:bodyPr rtlCol="0">
            <a:normAutofit lnSpcReduction="10000"/>
          </a:bodyPr>
          <a:lstStyle/>
          <a:p>
            <a:pPr eaLnBrk="1" fontAlgn="auto" hangingPunct="1">
              <a:spcAft>
                <a:spcPts val="0"/>
              </a:spcAft>
              <a:buFont typeface="Arial" pitchFamily="34" charset="0"/>
              <a:buNone/>
              <a:defRPr/>
            </a:pPr>
            <a:r>
              <a:rPr lang="ru-RU" sz="1400" dirty="0" smtClean="0">
                <a:solidFill>
                  <a:schemeClr val="tx2">
                    <a:lumMod val="75000"/>
                  </a:schemeClr>
                </a:solidFill>
                <a:effectLst>
                  <a:outerShdw blurRad="38100" dist="38100" dir="2700000" algn="tl">
                    <a:srgbClr val="000000">
                      <a:alpha val="43137"/>
                    </a:srgbClr>
                  </a:outerShdw>
                </a:effectLst>
              </a:rPr>
              <a:t>г. </a:t>
            </a:r>
            <a:r>
              <a:rPr lang="ru-RU" sz="1400" dirty="0" err="1" smtClean="0">
                <a:solidFill>
                  <a:schemeClr val="tx2">
                    <a:lumMod val="75000"/>
                  </a:schemeClr>
                </a:solidFill>
                <a:effectLst>
                  <a:outerShdw blurRad="38100" dist="38100" dir="2700000" algn="tl">
                    <a:srgbClr val="000000">
                      <a:alpha val="43137"/>
                    </a:srgbClr>
                  </a:outerShdw>
                </a:effectLst>
              </a:rPr>
              <a:t>Когалым</a:t>
            </a:r>
            <a:r>
              <a:rPr lang="ru-RU" sz="1400" dirty="0" smtClean="0">
                <a:solidFill>
                  <a:schemeClr val="tx2">
                    <a:lumMod val="75000"/>
                  </a:schemeClr>
                </a:solidFill>
                <a:effectLst>
                  <a:outerShdw blurRad="38100" dist="38100" dir="2700000" algn="tl">
                    <a:srgbClr val="000000">
                      <a:alpha val="43137"/>
                    </a:srgbClr>
                  </a:outerShdw>
                </a:effectLst>
              </a:rPr>
              <a:t> 2009г.</a:t>
            </a:r>
            <a:endParaRPr lang="en-US" sz="1400" dirty="0" smtClean="0">
              <a:solidFill>
                <a:schemeClr val="tx2">
                  <a:lumMod val="75000"/>
                </a:schemeClr>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ru-RU" dirty="0"/>
          </a:p>
        </p:txBody>
      </p:sp>
      <p:sp>
        <p:nvSpPr>
          <p:cNvPr id="4" name="Rectangle 3"/>
          <p:cNvSpPr txBox="1">
            <a:spLocks noChangeArrowheads="1"/>
          </p:cNvSpPr>
          <p:nvPr/>
        </p:nvSpPr>
        <p:spPr bwMode="auto">
          <a:xfrm>
            <a:off x="1357313" y="428625"/>
            <a:ext cx="6715125" cy="1071563"/>
          </a:xfrm>
          <a:prstGeom prst="rect">
            <a:avLst/>
          </a:prstGeom>
          <a:noFill/>
          <a:ln w="9525">
            <a:noFill/>
            <a:miter lim="800000"/>
            <a:headEnd/>
            <a:tailEnd/>
          </a:ln>
        </p:spPr>
        <p:txBody>
          <a:bodyPr/>
          <a:lstStyle/>
          <a:p>
            <a:pPr algn="ctr" eaLnBrk="0" hangingPunct="0">
              <a:spcBef>
                <a:spcPct val="20000"/>
              </a:spcBef>
              <a:buFont typeface="Arial" charset="0"/>
              <a:buNone/>
              <a:defRPr/>
            </a:pPr>
            <a:r>
              <a:rPr lang="ru-RU" sz="2400" dirty="0">
                <a:solidFill>
                  <a:schemeClr val="tx2">
                    <a:lumMod val="75000"/>
                  </a:schemeClr>
                </a:solidFill>
                <a:effectLst>
                  <a:outerShdw blurRad="38100" dist="38100" dir="2700000" algn="tl">
                    <a:srgbClr val="000000">
                      <a:alpha val="43137"/>
                    </a:srgbClr>
                  </a:outerShdw>
                </a:effectLst>
                <a:latin typeface="+mn-lt"/>
              </a:rPr>
              <a:t>Городская научно-практическая конференция  «Шаг в будущее»</a:t>
            </a:r>
          </a:p>
        </p:txBody>
      </p:sp>
      <p:sp>
        <p:nvSpPr>
          <p:cNvPr id="5" name="Заголовок 5"/>
          <p:cNvSpPr txBox="1">
            <a:spLocks/>
          </p:cNvSpPr>
          <p:nvPr/>
        </p:nvSpPr>
        <p:spPr bwMode="auto">
          <a:xfrm>
            <a:off x="3429000" y="3857625"/>
            <a:ext cx="5376863" cy="2209800"/>
          </a:xfrm>
          <a:prstGeom prst="rect">
            <a:avLst/>
          </a:prstGeom>
          <a:noFill/>
          <a:ln w="9525">
            <a:noFill/>
            <a:miter lim="800000"/>
            <a:headEnd/>
            <a:tailEnd/>
          </a:ln>
        </p:spPr>
        <p:txBody>
          <a:bodyPr anchor="ctr"/>
          <a:lstStyle/>
          <a:p>
            <a:pPr>
              <a:defRPr/>
            </a:pPr>
            <a:r>
              <a:rPr lang="ru-RU" sz="1400" i="1" dirty="0">
                <a:solidFill>
                  <a:schemeClr val="tx2">
                    <a:lumMod val="75000"/>
                  </a:schemeClr>
                </a:solidFill>
                <a:effectLst>
                  <a:outerShdw blurRad="38100" dist="38100" dir="2700000" algn="tl">
                    <a:srgbClr val="000000">
                      <a:alpha val="43137"/>
                    </a:srgbClr>
                  </a:outerShdw>
                </a:effectLst>
                <a:latin typeface="+mj-lt"/>
                <a:ea typeface="+mj-ea"/>
                <a:cs typeface="+mj-cs"/>
              </a:rPr>
              <a:t>Автор:</a:t>
            </a:r>
            <a:r>
              <a:rPr lang="ru-RU" sz="1400" dirty="0">
                <a:solidFill>
                  <a:schemeClr val="tx2">
                    <a:lumMod val="75000"/>
                  </a:schemeClr>
                </a:solidFill>
                <a:effectLst>
                  <a:outerShdw blurRad="38100" dist="38100" dir="2700000" algn="tl">
                    <a:srgbClr val="000000">
                      <a:alpha val="43137"/>
                    </a:srgbClr>
                  </a:outerShdw>
                </a:effectLst>
                <a:latin typeface="+mj-lt"/>
                <a:ea typeface="+mj-ea"/>
                <a:cs typeface="+mj-cs"/>
              </a:rPr>
              <a:t>	</a:t>
            </a:r>
            <a:r>
              <a:rPr lang="ru-RU" sz="1400" b="1" dirty="0" err="1">
                <a:solidFill>
                  <a:schemeClr val="tx2">
                    <a:lumMod val="75000"/>
                  </a:schemeClr>
                </a:solidFill>
                <a:effectLst>
                  <a:outerShdw blurRad="38100" dist="38100" dir="2700000" algn="tl">
                    <a:srgbClr val="000000">
                      <a:alpha val="43137"/>
                    </a:srgbClr>
                  </a:outerShdw>
                </a:effectLst>
              </a:rPr>
              <a:t>Печуркин</a:t>
            </a:r>
            <a:r>
              <a:rPr lang="ru-RU" sz="1400" b="1" dirty="0">
                <a:solidFill>
                  <a:schemeClr val="tx2">
                    <a:lumMod val="75000"/>
                  </a:schemeClr>
                </a:solidFill>
                <a:effectLst>
                  <a:outerShdw blurRad="38100" dist="38100" dir="2700000" algn="tl">
                    <a:srgbClr val="000000">
                      <a:alpha val="43137"/>
                    </a:srgbClr>
                  </a:outerShdw>
                </a:effectLst>
              </a:rPr>
              <a:t> Василий Михайлович</a:t>
            </a:r>
            <a:r>
              <a:rPr lang="ru-RU" sz="1400" dirty="0">
                <a:solidFill>
                  <a:schemeClr val="tx2">
                    <a:lumMod val="75000"/>
                  </a:schemeClr>
                </a:solidFill>
                <a:effectLst>
                  <a:outerShdw blurRad="38100" dist="38100" dir="2700000" algn="tl">
                    <a:srgbClr val="000000">
                      <a:alpha val="43137"/>
                    </a:srgbClr>
                  </a:outerShdw>
                </a:effectLst>
              </a:rPr>
              <a:t>, </a:t>
            </a:r>
          </a:p>
          <a:p>
            <a:pPr>
              <a:defRPr/>
            </a:pPr>
            <a:r>
              <a:rPr lang="ru-RU" sz="1400" dirty="0">
                <a:solidFill>
                  <a:schemeClr val="tx2">
                    <a:lumMod val="75000"/>
                  </a:schemeClr>
                </a:solidFill>
                <a:effectLst>
                  <a:outerShdw blurRad="38100" dist="38100" dir="2700000" algn="tl">
                    <a:srgbClr val="000000">
                      <a:alpha val="43137"/>
                    </a:srgbClr>
                  </a:outerShdw>
                </a:effectLst>
              </a:rPr>
              <a:t>обучающийся </a:t>
            </a:r>
            <a:r>
              <a:rPr lang="ru-RU" sz="1400" dirty="0" err="1">
                <a:solidFill>
                  <a:schemeClr val="tx2">
                    <a:lumMod val="75000"/>
                  </a:schemeClr>
                </a:solidFill>
                <a:effectLst>
                  <a:outerShdw blurRad="38100" dist="38100" dir="2700000" algn="tl">
                    <a:srgbClr val="000000">
                      <a:alpha val="43137"/>
                    </a:srgbClr>
                  </a:outerShdw>
                </a:effectLst>
              </a:rPr>
              <a:t>Когалымского</a:t>
            </a:r>
            <a:r>
              <a:rPr lang="ru-RU" sz="1400" dirty="0">
                <a:solidFill>
                  <a:schemeClr val="tx2">
                    <a:lumMod val="75000"/>
                  </a:schemeClr>
                </a:solidFill>
                <a:effectLst>
                  <a:outerShdw blurRad="38100" dist="38100" dir="2700000" algn="tl">
                    <a:srgbClr val="000000">
                      <a:alpha val="43137"/>
                    </a:srgbClr>
                  </a:outerShdw>
                </a:effectLst>
              </a:rPr>
              <a:t> профессионального училища – 9, группа 107</a:t>
            </a:r>
          </a:p>
          <a:p>
            <a:pPr>
              <a:defRPr/>
            </a:pPr>
            <a:r>
              <a:rPr lang="ru-RU" sz="1600" dirty="0">
                <a:solidFill>
                  <a:schemeClr val="tx2">
                    <a:lumMod val="75000"/>
                  </a:schemeClr>
                </a:solidFill>
                <a:effectLst>
                  <a:outerShdw blurRad="38100" dist="38100" dir="2700000" algn="tl">
                    <a:srgbClr val="000000">
                      <a:alpha val="43137"/>
                    </a:srgbClr>
                  </a:outerShdw>
                </a:effectLst>
                <a:latin typeface="+mj-lt"/>
                <a:ea typeface="+mj-ea"/>
                <a:cs typeface="+mj-cs"/>
              </a:rPr>
              <a:t/>
            </a:r>
            <a:br>
              <a:rPr lang="ru-RU" sz="1600" dirty="0">
                <a:solidFill>
                  <a:schemeClr val="tx2">
                    <a:lumMod val="75000"/>
                  </a:schemeClr>
                </a:solidFill>
                <a:effectLst>
                  <a:outerShdw blurRad="38100" dist="38100" dir="2700000" algn="tl">
                    <a:srgbClr val="000000">
                      <a:alpha val="43137"/>
                    </a:srgbClr>
                  </a:outerShdw>
                </a:effectLst>
                <a:latin typeface="+mj-lt"/>
                <a:ea typeface="+mj-ea"/>
                <a:cs typeface="+mj-cs"/>
              </a:rPr>
            </a:br>
            <a:r>
              <a:rPr lang="ru-RU" sz="1400" i="1" dirty="0">
                <a:solidFill>
                  <a:schemeClr val="tx2">
                    <a:lumMod val="75000"/>
                  </a:schemeClr>
                </a:solidFill>
                <a:effectLst>
                  <a:outerShdw blurRad="38100" dist="38100" dir="2700000" algn="tl">
                    <a:srgbClr val="000000">
                      <a:alpha val="43137"/>
                    </a:srgbClr>
                  </a:outerShdw>
                </a:effectLst>
                <a:latin typeface="+mj-lt"/>
                <a:ea typeface="+mj-ea"/>
                <a:cs typeface="+mj-cs"/>
              </a:rPr>
              <a:t>Руководитель: </a:t>
            </a:r>
            <a:r>
              <a:rPr lang="ru-RU" sz="1400" b="1" dirty="0">
                <a:solidFill>
                  <a:schemeClr val="tx2">
                    <a:lumMod val="75000"/>
                  </a:schemeClr>
                </a:solidFill>
                <a:effectLst>
                  <a:outerShdw blurRad="38100" dist="38100" dir="2700000" algn="tl">
                    <a:srgbClr val="000000">
                      <a:alpha val="43137"/>
                    </a:srgbClr>
                  </a:outerShdw>
                </a:effectLst>
              </a:rPr>
              <a:t>Федотов Сергей Георгиевич </a:t>
            </a:r>
          </a:p>
          <a:p>
            <a:pPr>
              <a:buFontTx/>
              <a:buChar char="-"/>
              <a:defRPr/>
            </a:pPr>
            <a:r>
              <a:rPr lang="ru-RU" sz="1400" dirty="0">
                <a:solidFill>
                  <a:schemeClr val="tx2">
                    <a:lumMod val="75000"/>
                  </a:schemeClr>
                </a:solidFill>
                <a:effectLst>
                  <a:outerShdw blurRad="38100" dist="38100" dir="2700000" algn="tl">
                    <a:srgbClr val="000000">
                      <a:alpha val="43137"/>
                    </a:srgbClr>
                  </a:outerShdw>
                </a:effectLst>
              </a:rPr>
              <a:t>преподаватель химии </a:t>
            </a:r>
          </a:p>
          <a:p>
            <a:pPr>
              <a:defRPr/>
            </a:pPr>
            <a:r>
              <a:rPr lang="ru-RU" sz="1400" dirty="0" err="1">
                <a:solidFill>
                  <a:schemeClr val="tx2">
                    <a:lumMod val="75000"/>
                  </a:schemeClr>
                </a:solidFill>
                <a:effectLst>
                  <a:outerShdw blurRad="38100" dist="38100" dir="2700000" algn="tl">
                    <a:srgbClr val="000000">
                      <a:alpha val="43137"/>
                    </a:srgbClr>
                  </a:outerShdw>
                </a:effectLst>
              </a:rPr>
              <a:t>Когалымского</a:t>
            </a:r>
            <a:r>
              <a:rPr lang="ru-RU" sz="1400" dirty="0">
                <a:solidFill>
                  <a:schemeClr val="tx2">
                    <a:lumMod val="75000"/>
                  </a:schemeClr>
                </a:solidFill>
                <a:effectLst>
                  <a:outerShdw blurRad="38100" dist="38100" dir="2700000" algn="tl">
                    <a:srgbClr val="000000">
                      <a:alpha val="43137"/>
                    </a:srgbClr>
                  </a:outerShdw>
                </a:effectLst>
              </a:rPr>
              <a:t> профессионального училища – 9</a:t>
            </a:r>
          </a:p>
          <a:p>
            <a:pPr>
              <a:defRPr/>
            </a:pPr>
            <a:r>
              <a:rPr lang="ru-RU" sz="1400" dirty="0">
                <a:solidFill>
                  <a:schemeClr val="tx2">
                    <a:lumMod val="75000"/>
                  </a:schemeClr>
                </a:solidFill>
                <a:effectLst>
                  <a:outerShdw blurRad="38100" dist="38100" dir="2700000" algn="tl">
                    <a:srgbClr val="000000">
                      <a:alpha val="43137"/>
                    </a:srgbClr>
                  </a:outerShdw>
                </a:effectLst>
              </a:rPr>
              <a:t>высшая квалификационная категория</a:t>
            </a:r>
          </a:p>
          <a:p>
            <a:pPr eaLnBrk="0" hangingPunct="0">
              <a:defRPr/>
            </a:pPr>
            <a:endParaRPr lang="ru-RU" sz="1600" dirty="0">
              <a:latin typeface="+mj-lt"/>
              <a:ea typeface="+mj-ea"/>
              <a:cs typeface="+mj-cs"/>
            </a:endParaRPr>
          </a:p>
        </p:txBody>
      </p:sp>
      <p:pic>
        <p:nvPicPr>
          <p:cNvPr id="6" name="09_Kenny G.mp3">
            <a:hlinkClick r:id="" action="ppaction://media"/>
          </p:cNvPr>
          <p:cNvPicPr>
            <a:picLocks noRot="1" noChangeAspect="1"/>
          </p:cNvPicPr>
          <p:nvPr>
            <a:audioFile r:link="rId1"/>
          </p:nvPr>
        </p:nvPicPr>
        <p:blipFill>
          <a:blip r:embed="rId3"/>
          <a:stretch>
            <a:fillRect/>
          </a:stretch>
        </p:blipFill>
        <p:spPr>
          <a:xfrm>
            <a:off x="-857288" y="6000768"/>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par>
                                <p:cTn id="10" presetID="27" presetClass="entr" presetSubtype="0" fill="hold" grpId="1" nodeType="withEffect">
                                  <p:stCondLst>
                                    <p:cond delay="0"/>
                                  </p:stCondLst>
                                  <p:iterate type="wd">
                                    <p:tmPct val="50000"/>
                                  </p:iterate>
                                  <p:childTnLst>
                                    <p:set>
                                      <p:cBhvr>
                                        <p:cTn id="11" dur="1" fill="hold">
                                          <p:stCondLst>
                                            <p:cond delay="0"/>
                                          </p:stCondLst>
                                        </p:cTn>
                                        <p:tgtEl>
                                          <p:spTgt spid="5122"/>
                                        </p:tgtEl>
                                        <p:attrNameLst>
                                          <p:attrName>style.visibility</p:attrName>
                                        </p:attrNameLst>
                                      </p:cBhvr>
                                      <p:to>
                                        <p:strVal val="visible"/>
                                      </p:to>
                                    </p:set>
                                    <p:anim calcmode="discrete" valueType="clr">
                                      <p:cBhvr override="childStyle">
                                        <p:cTn id="12" dur="1000"/>
                                        <p:tgtEl>
                                          <p:spTgt spid="5122"/>
                                        </p:tgtEl>
                                        <p:attrNameLst>
                                          <p:attrName>style.color</p:attrName>
                                        </p:attrNameLst>
                                      </p:cBhvr>
                                      <p:tavLst>
                                        <p:tav tm="0">
                                          <p:val>
                                            <p:clrVal>
                                              <a:schemeClr val="accent2"/>
                                            </p:clrVal>
                                          </p:val>
                                        </p:tav>
                                        <p:tav tm="50000">
                                          <p:val>
                                            <p:clrVal>
                                              <a:schemeClr val="hlink"/>
                                            </p:clrVal>
                                          </p:val>
                                        </p:tav>
                                      </p:tavLst>
                                    </p:anim>
                                    <p:anim calcmode="discrete" valueType="clr">
                                      <p:cBhvr>
                                        <p:cTn id="13" dur="1000"/>
                                        <p:tgtEl>
                                          <p:spTgt spid="5122"/>
                                        </p:tgtEl>
                                        <p:attrNameLst>
                                          <p:attrName>fillcolor</p:attrName>
                                        </p:attrNameLst>
                                      </p:cBhvr>
                                      <p:tavLst>
                                        <p:tav tm="0">
                                          <p:val>
                                            <p:clrVal>
                                              <a:schemeClr val="accent2"/>
                                            </p:clrVal>
                                          </p:val>
                                        </p:tav>
                                        <p:tav tm="50000">
                                          <p:val>
                                            <p:clrVal>
                                              <a:schemeClr val="hlink"/>
                                            </p:clrVal>
                                          </p:val>
                                        </p:tav>
                                      </p:tavLst>
                                    </p:anim>
                                    <p:set>
                                      <p:cBhvr>
                                        <p:cTn id="14" dur="1000"/>
                                        <p:tgtEl>
                                          <p:spTgt spid="5122"/>
                                        </p:tgtEl>
                                        <p:attrNameLst>
                                          <p:attrName>fill.type</p:attrName>
                                        </p:attrNameLst>
                                      </p:cBhvr>
                                      <p:to>
                                        <p:strVal val="solid"/>
                                      </p:to>
                                    </p:se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3000"/>
                                        <p:tgtEl>
                                          <p:spTgt spid="5"/>
                                        </p:tgtEl>
                                      </p:cBhvr>
                                    </p:animEffect>
                                  </p:childTnLst>
                                </p:cTn>
                              </p:par>
                              <p:par>
                                <p:cTn id="19" presetID="1" presetClass="entr" presetSubtype="0" fill="hold" grpId="0" nodeType="withEffect">
                                  <p:stCondLst>
                                    <p:cond delay="0"/>
                                  </p:stCondLst>
                                  <p:iterate type="wd">
                                    <p:tmAbs val="500"/>
                                  </p:iterate>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28" showWhenStopped="0">
                <p:cTn id="2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5122" grpId="0"/>
      <p:bldP spid="5122" grpId="1"/>
      <p:bldP spid="4"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357188" y="214313"/>
            <a:ext cx="8229600" cy="1143000"/>
          </a:xfrm>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Жиры</a:t>
            </a:r>
          </a:p>
        </p:txBody>
      </p:sp>
      <p:sp>
        <p:nvSpPr>
          <p:cNvPr id="14339" name="Rectangle 3"/>
          <p:cNvSpPr>
            <a:spLocks noGrp="1"/>
          </p:cNvSpPr>
          <p:nvPr>
            <p:ph type="body" idx="1"/>
          </p:nvPr>
        </p:nvSpPr>
        <p:spPr/>
        <p:txBody>
          <a:bodyPr/>
          <a:lstStyle/>
          <a:p>
            <a:endParaRPr lang="ru-RU" smtClean="0"/>
          </a:p>
        </p:txBody>
      </p:sp>
      <p:pic>
        <p:nvPicPr>
          <p:cNvPr id="14340" name="Picture 4" descr="PIC_0062"/>
          <p:cNvPicPr>
            <a:picLocks noChangeAspect="1" noChangeArrowheads="1"/>
          </p:cNvPicPr>
          <p:nvPr/>
        </p:nvPicPr>
        <p:blipFill>
          <a:blip r:embed="rId2" cstate="print"/>
          <a:srcRect/>
          <a:stretch>
            <a:fillRect/>
          </a:stretch>
        </p:blipFill>
        <p:spPr bwMode="auto">
          <a:xfrm>
            <a:off x="571472" y="1213306"/>
            <a:ext cx="7864811" cy="5263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fltVal val="0"/>
                                          </p:val>
                                        </p:tav>
                                        <p:tav tm="100000">
                                          <p:val>
                                            <p:strVal val="#ppt_w"/>
                                          </p:val>
                                        </p:tav>
                                      </p:tavLst>
                                    </p:anim>
                                    <p:anim calcmode="lin" valueType="num">
                                      <p:cBhvr>
                                        <p:cTn id="8" dur="2000" fill="hold"/>
                                        <p:tgtEl>
                                          <p:spTgt spid="14338"/>
                                        </p:tgtEl>
                                        <p:attrNameLst>
                                          <p:attrName>ppt_h</p:attrName>
                                        </p:attrNameLst>
                                      </p:cBhvr>
                                      <p:tavLst>
                                        <p:tav tm="0">
                                          <p:val>
                                            <p:fltVal val="0"/>
                                          </p:val>
                                        </p:tav>
                                        <p:tav tm="100000">
                                          <p:val>
                                            <p:strVal val="#ppt_h"/>
                                          </p:val>
                                        </p:tav>
                                      </p:tavLst>
                                    </p:anim>
                                    <p:anim calcmode="lin" valueType="num">
                                      <p:cBhvr>
                                        <p:cTn id="9" dur="2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8"/>
                                        </p:tgtEl>
                                        <p:attrNameLst>
                                          <p:attrName>ppt_y</p:attrName>
                                        </p:attrNameLst>
                                      </p:cBhvr>
                                      <p:tavLst>
                                        <p:tav tm="0" fmla="#ppt_y+(sin(-2*pi*(1-$))*-#ppt_x+cos(-2*pi*(1-$))*(1-#ppt_y))*(1-$)">
                                          <p:val>
                                            <p:fltVal val="0"/>
                                          </p:val>
                                        </p:tav>
                                        <p:tav tm="100000">
                                          <p:val>
                                            <p:fltVal val="1"/>
                                          </p:val>
                                        </p:tav>
                                      </p:tavLst>
                                    </p:anim>
                                  </p:childTnLst>
                                </p:cTn>
                              </p:par>
                              <p:par>
                                <p:cTn id="11" presetID="3" presetClass="entr" presetSubtype="1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blinds(horizontal)">
                                      <p:cBhvr>
                                        <p:cTn id="13"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Изображение 544"/>
          <p:cNvPicPr>
            <a:picLocks noChangeAspect="1" noChangeArrowheads="1"/>
          </p:cNvPicPr>
          <p:nvPr/>
        </p:nvPicPr>
        <p:blipFill>
          <a:blip r:embed="rId2" cstate="print"/>
          <a:srcRect/>
          <a:stretch>
            <a:fillRect/>
          </a:stretch>
        </p:blipFill>
        <p:spPr bwMode="auto">
          <a:xfrm>
            <a:off x="642910" y="1071546"/>
            <a:ext cx="8072494" cy="5566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362" name="Rectangle 2"/>
          <p:cNvSpPr>
            <a:spLocks noGrp="1"/>
          </p:cNvSpPr>
          <p:nvPr>
            <p:ph type="title"/>
          </p:nvPr>
        </p:nvSpPr>
        <p:spPr>
          <a:xfrm>
            <a:off x="500063" y="0"/>
            <a:ext cx="8229600" cy="1143000"/>
          </a:xfrm>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Углеводы</a:t>
            </a:r>
          </a:p>
        </p:txBody>
      </p:sp>
      <p:sp>
        <p:nvSpPr>
          <p:cNvPr id="16388" name="Rectangle 3"/>
          <p:cNvSpPr>
            <a:spLocks noGrp="1"/>
          </p:cNvSpPr>
          <p:nvPr>
            <p:ph type="body" idx="1"/>
          </p:nvPr>
        </p:nvSpPr>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b="1" dirty="0" smtClean="0">
              <a:effectLst>
                <a:outerShdw blurRad="38100" dist="38100" dir="2700000" algn="tl">
                  <a:srgbClr val="000000">
                    <a:alpha val="43137"/>
                  </a:srgbClr>
                </a:outerShdw>
              </a:effectLst>
            </a:endParaRPr>
          </a:p>
          <a:p>
            <a:pPr>
              <a:buFont typeface="Arial" charset="0"/>
              <a:buNone/>
              <a:defRPr/>
            </a:pPr>
            <a:r>
              <a:rPr lang="en-US" sz="1800" b="1" dirty="0" smtClean="0">
                <a:solidFill>
                  <a:schemeClr val="tx2">
                    <a:lumMod val="75000"/>
                  </a:schemeClr>
                </a:solidFill>
                <a:effectLst>
                  <a:outerShdw blurRad="38100" dist="38100" dir="2700000" algn="tl">
                    <a:srgbClr val="000000">
                      <a:alpha val="43137"/>
                    </a:srgbClr>
                  </a:outerShdw>
                </a:effectLst>
              </a:rPr>
              <a:t>CH</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 OH– (CHOH)</a:t>
            </a:r>
            <a:r>
              <a:rPr lang="en-US" sz="1800" b="1" baseline="-25000" dirty="0" smtClean="0">
                <a:solidFill>
                  <a:schemeClr val="tx2">
                    <a:lumMod val="75000"/>
                  </a:schemeClr>
                </a:solidFill>
                <a:effectLst>
                  <a:outerShdw blurRad="38100" dist="38100" dir="2700000" algn="tl">
                    <a:srgbClr val="000000">
                      <a:alpha val="43137"/>
                    </a:srgbClr>
                  </a:outerShdw>
                </a:effectLst>
              </a:rPr>
              <a:t>4</a:t>
            </a:r>
            <a:r>
              <a:rPr lang="en-US" sz="1800" b="1" dirty="0" smtClean="0">
                <a:solidFill>
                  <a:schemeClr val="tx2">
                    <a:lumMod val="75000"/>
                  </a:schemeClr>
                </a:solidFill>
                <a:effectLst>
                  <a:outerShdw blurRad="38100" dist="38100" dir="2700000" algn="tl">
                    <a:srgbClr val="000000">
                      <a:alpha val="43137"/>
                    </a:srgbClr>
                  </a:outerShdw>
                </a:effectLst>
              </a:rPr>
              <a:t> – COH + Ag</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O  = CH</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 OH– (CHOH)</a:t>
            </a:r>
            <a:r>
              <a:rPr lang="en-US" sz="1800" b="1" baseline="-25000" dirty="0" smtClean="0">
                <a:solidFill>
                  <a:schemeClr val="tx2">
                    <a:lumMod val="75000"/>
                  </a:schemeClr>
                </a:solidFill>
                <a:effectLst>
                  <a:outerShdw blurRad="38100" dist="38100" dir="2700000" algn="tl">
                    <a:srgbClr val="000000">
                      <a:alpha val="43137"/>
                    </a:srgbClr>
                  </a:outerShdw>
                </a:effectLst>
              </a:rPr>
              <a:t>4 </a:t>
            </a:r>
            <a:r>
              <a:rPr lang="en-US" sz="1800" b="1" dirty="0" smtClean="0">
                <a:solidFill>
                  <a:schemeClr val="tx2">
                    <a:lumMod val="75000"/>
                  </a:schemeClr>
                </a:solidFill>
                <a:effectLst>
                  <a:outerShdw blurRad="38100" dist="38100" dir="2700000" algn="tl">
                    <a:srgbClr val="000000">
                      <a:alpha val="43137"/>
                    </a:srgbClr>
                  </a:outerShdw>
                </a:effectLst>
              </a:rPr>
              <a:t>– COOH+ 2Ag</a:t>
            </a:r>
            <a:endParaRPr lang="ru-RU" sz="1800" b="1" dirty="0" smtClean="0">
              <a:solidFill>
                <a:schemeClr val="tx2">
                  <a:lumMod val="75000"/>
                </a:schemeClr>
              </a:solidFill>
              <a:effectLst>
                <a:outerShdw blurRad="38100" dist="38100" dir="2700000" algn="tl">
                  <a:srgbClr val="000000">
                    <a:alpha val="43137"/>
                  </a:srgbClr>
                </a:outerShdw>
              </a:effectLst>
            </a:endParaRPr>
          </a:p>
        </p:txBody>
      </p:sp>
      <p:sp>
        <p:nvSpPr>
          <p:cNvPr id="16389" name="Line 7"/>
          <p:cNvSpPr>
            <a:spLocks noChangeShapeType="1"/>
          </p:cNvSpPr>
          <p:nvPr/>
        </p:nvSpPr>
        <p:spPr bwMode="auto">
          <a:xfrm>
            <a:off x="7429500" y="5643563"/>
            <a:ext cx="0" cy="360362"/>
          </a:xfrm>
          <a:prstGeom prst="line">
            <a:avLst/>
          </a:prstGeom>
          <a:noFill/>
          <a:ln w="9525">
            <a:solidFill>
              <a:schemeClr val="accent1">
                <a:lumMod val="50000"/>
              </a:schemeClr>
            </a:solidFill>
            <a:round/>
            <a:headEnd/>
            <a:tailEnd type="triangle" w="med" len="med"/>
          </a:ln>
        </p:spPr>
        <p:txBody>
          <a:bodyPr/>
          <a:lstStyle/>
          <a:p>
            <a:pPr>
              <a:defRPr/>
            </a:pP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3000" fill="hold"/>
                                        <p:tgtEl>
                                          <p:spTgt spid="15362"/>
                                        </p:tgtEl>
                                        <p:attrNameLst>
                                          <p:attrName>ppt_w</p:attrName>
                                        </p:attrNameLst>
                                      </p:cBhvr>
                                      <p:tavLst>
                                        <p:tav tm="0" fmla="#ppt_w*sin(2.5*pi*$)">
                                          <p:val>
                                            <p:fltVal val="0"/>
                                          </p:val>
                                        </p:tav>
                                        <p:tav tm="100000">
                                          <p:val>
                                            <p:fltVal val="1"/>
                                          </p:val>
                                        </p:tav>
                                      </p:tavLst>
                                    </p:anim>
                                    <p:anim calcmode="lin" valueType="num">
                                      <p:cBhvr>
                                        <p:cTn id="8" dur="3000" fill="hold"/>
                                        <p:tgtEl>
                                          <p:spTgt spid="15362"/>
                                        </p:tgtEl>
                                        <p:attrNameLst>
                                          <p:attrName>ppt_h</p:attrName>
                                        </p:attrNameLst>
                                      </p:cBhvr>
                                      <p:tavLst>
                                        <p:tav tm="0">
                                          <p:val>
                                            <p:strVal val="#ppt_h"/>
                                          </p:val>
                                        </p:tav>
                                        <p:tav tm="100000">
                                          <p:val>
                                            <p:strVal val="#ppt_h"/>
                                          </p:val>
                                        </p:tav>
                                      </p:tavLst>
                                    </p:anim>
                                  </p:childTnLst>
                                </p:cTn>
                              </p:par>
                              <p:par>
                                <p:cTn id="9" presetID="13" presetClass="entr" presetSubtype="16"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plus(in)">
                                      <p:cBhvr>
                                        <p:cTn id="11" dur="2000"/>
                                        <p:tgtEl>
                                          <p:spTgt spid="1536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388">
                                            <p:txEl>
                                              <p:pRg st="7" end="7"/>
                                            </p:txEl>
                                          </p:spTgt>
                                        </p:tgtEl>
                                        <p:attrNameLst>
                                          <p:attrName>style.visibility</p:attrName>
                                        </p:attrNameLst>
                                      </p:cBhvr>
                                      <p:to>
                                        <p:strVal val="visible"/>
                                      </p:to>
                                    </p:set>
                                    <p:animEffect transition="in" filter="wipe(down)">
                                      <p:cBhvr>
                                        <p:cTn id="14" dur="3000"/>
                                        <p:tgtEl>
                                          <p:spTgt spid="16388">
                                            <p:txEl>
                                              <p:pRg st="7" end="7"/>
                                            </p:txEl>
                                          </p:spTgt>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wipe(down)">
                                      <p:cBhvr>
                                        <p:cTn id="1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638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descr="PIC_0063"/>
          <p:cNvPicPr>
            <a:picLocks noChangeAspect="1" noChangeArrowheads="1"/>
          </p:cNvPicPr>
          <p:nvPr/>
        </p:nvPicPr>
        <p:blipFill>
          <a:blip r:embed="rId2" cstate="print"/>
          <a:srcRect/>
          <a:stretch>
            <a:fillRect/>
          </a:stretch>
        </p:blipFill>
        <p:spPr bwMode="auto">
          <a:xfrm>
            <a:off x="2051051" y="1214438"/>
            <a:ext cx="4521214" cy="53469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386"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Arial" charset="0"/>
              </a:rPr>
              <a:t>Обнаружение аммиака</a:t>
            </a:r>
          </a:p>
        </p:txBody>
      </p:sp>
      <p:sp>
        <p:nvSpPr>
          <p:cNvPr id="17412" name="Rectangle 3"/>
          <p:cNvSpPr>
            <a:spLocks noGrp="1"/>
          </p:cNvSpPr>
          <p:nvPr>
            <p:ph type="body" idx="1"/>
          </p:nvPr>
        </p:nvSpPr>
        <p:spPr/>
        <p:txBody>
          <a:bodyPr/>
          <a:lstStyle/>
          <a:p>
            <a:pPr>
              <a:buFont typeface="Arial" charset="0"/>
              <a:buNone/>
              <a:defRPr/>
            </a:pPr>
            <a:r>
              <a:rPr lang="en-US" b="1" dirty="0" smtClean="0">
                <a:solidFill>
                  <a:schemeClr val="tx2">
                    <a:lumMod val="75000"/>
                  </a:schemeClr>
                </a:solidFill>
                <a:effectLst>
                  <a:outerShdw blurRad="38100" dist="38100" dir="2700000" algn="tl">
                    <a:srgbClr val="000000">
                      <a:alpha val="43137"/>
                    </a:srgbClr>
                  </a:outerShdw>
                </a:effectLst>
              </a:rPr>
              <a:t>NH</a:t>
            </a:r>
            <a:r>
              <a:rPr lang="en-US" b="1" baseline="-25000" dirty="0" smtClean="0">
                <a:solidFill>
                  <a:schemeClr val="tx2">
                    <a:lumMod val="75000"/>
                  </a:schemeClr>
                </a:solidFill>
                <a:effectLst>
                  <a:outerShdw blurRad="38100" dist="38100" dir="2700000" algn="tl">
                    <a:srgbClr val="000000">
                      <a:alpha val="43137"/>
                    </a:srgbClr>
                  </a:outerShdw>
                </a:effectLst>
              </a:rPr>
              <a:t>3</a:t>
            </a:r>
            <a:r>
              <a:rPr lang="en-US" b="1" dirty="0" smtClean="0">
                <a:solidFill>
                  <a:schemeClr val="tx2">
                    <a:lumMod val="75000"/>
                  </a:schemeClr>
                </a:solidFill>
                <a:effectLst>
                  <a:outerShdw blurRad="38100" dist="38100" dir="2700000" algn="tl">
                    <a:srgbClr val="000000">
                      <a:alpha val="43137"/>
                    </a:srgbClr>
                  </a:outerShdw>
                </a:effectLst>
              </a:rPr>
              <a:t>+HCl = NH</a:t>
            </a:r>
            <a:r>
              <a:rPr lang="en-US" b="1" baseline="-25000" dirty="0" smtClean="0">
                <a:solidFill>
                  <a:schemeClr val="tx2">
                    <a:lumMod val="75000"/>
                  </a:schemeClr>
                </a:solidFill>
                <a:effectLst>
                  <a:outerShdw blurRad="38100" dist="38100" dir="2700000" algn="tl">
                    <a:srgbClr val="000000">
                      <a:alpha val="43137"/>
                    </a:srgbClr>
                  </a:outerShdw>
                </a:effectLst>
              </a:rPr>
              <a:t>4</a:t>
            </a:r>
            <a:r>
              <a:rPr lang="en-US" b="1" dirty="0" smtClean="0">
                <a:solidFill>
                  <a:schemeClr val="tx2">
                    <a:lumMod val="75000"/>
                  </a:schemeClr>
                </a:solidFill>
                <a:effectLst>
                  <a:outerShdw blurRad="38100" dist="38100" dir="2700000" algn="tl">
                    <a:srgbClr val="000000">
                      <a:alpha val="43137"/>
                    </a:srgbClr>
                  </a:outerShdw>
                </a:effectLst>
              </a:rPr>
              <a:t>Cl</a:t>
            </a:r>
            <a:endParaRPr lang="ru-RU" b="1" dirty="0" smtClean="0">
              <a:solidFill>
                <a:schemeClr val="tx2">
                  <a:lumMod val="75000"/>
                </a:schemeClr>
              </a:solidFill>
              <a:effectLst>
                <a:outerShdw blurRad="38100" dist="38100" dir="2700000" algn="tl">
                  <a:srgbClr val="000000">
                    <a:alpha val="43137"/>
                  </a:srgbClr>
                </a:outerShdw>
              </a:effectLst>
            </a:endParaRPr>
          </a:p>
        </p:txBody>
      </p:sp>
      <p:sp>
        <p:nvSpPr>
          <p:cNvPr id="17413" name="Line 8"/>
          <p:cNvSpPr>
            <a:spLocks noChangeShapeType="1"/>
          </p:cNvSpPr>
          <p:nvPr/>
        </p:nvSpPr>
        <p:spPr bwMode="auto">
          <a:xfrm flipV="1">
            <a:off x="3786188" y="1714500"/>
            <a:ext cx="0" cy="360363"/>
          </a:xfrm>
          <a:prstGeom prst="line">
            <a:avLst/>
          </a:prstGeom>
          <a:noFill/>
          <a:ln w="9525">
            <a:solidFill>
              <a:schemeClr val="accent1">
                <a:lumMod val="50000"/>
              </a:schemeClr>
            </a:solidFill>
            <a:round/>
            <a:headEnd/>
            <a:tailEnd type="triangle" w="med" len="med"/>
          </a:ln>
        </p:spPr>
        <p:txBody>
          <a:bodyPr/>
          <a:lstStyle/>
          <a:p>
            <a:pPr>
              <a:defRPr/>
            </a:pP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Horizontal)">
                                      <p:cBhvr>
                                        <p:cTn id="7" dur="2000"/>
                                        <p:tgtEl>
                                          <p:spTgt spid="16386"/>
                                        </p:tgtEl>
                                      </p:cBhvr>
                                    </p:animEffect>
                                  </p:childTnLst>
                                </p:cTn>
                              </p:par>
                              <p:par>
                                <p:cTn id="8" presetID="47" presetClass="entr" presetSubtype="0" fill="hold" nodeType="withEffect">
                                  <p:stCondLst>
                                    <p:cond delay="0"/>
                                  </p:stCondLst>
                                  <p:childTnLst>
                                    <p:set>
                                      <p:cBhvr>
                                        <p:cTn id="9" dur="1" fill="hold">
                                          <p:stCondLst>
                                            <p:cond delay="0"/>
                                          </p:stCondLst>
                                        </p:cTn>
                                        <p:tgtEl>
                                          <p:spTgt spid="17412">
                                            <p:txEl>
                                              <p:pRg st="0" end="0"/>
                                            </p:txEl>
                                          </p:spTgt>
                                        </p:tgtEl>
                                        <p:attrNameLst>
                                          <p:attrName>style.visibility</p:attrName>
                                        </p:attrNameLst>
                                      </p:cBhvr>
                                      <p:to>
                                        <p:strVal val="visible"/>
                                      </p:to>
                                    </p:set>
                                    <p:animEffect transition="in" filter="fade">
                                      <p:cBhvr>
                                        <p:cTn id="10" dur="2000"/>
                                        <p:tgtEl>
                                          <p:spTgt spid="17412">
                                            <p:txEl>
                                              <p:pRg st="0" end="0"/>
                                            </p:txEl>
                                          </p:spTgt>
                                        </p:tgtEl>
                                      </p:cBhvr>
                                    </p:animEffect>
                                    <p:anim calcmode="lin" valueType="num">
                                      <p:cBhvr>
                                        <p:cTn id="11" dur="20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17412">
                                            <p:txEl>
                                              <p:pRg st="0" end="0"/>
                                            </p:txEl>
                                          </p:spTgt>
                                        </p:tgtEl>
                                        <p:attrNameLst>
                                          <p:attrName>ppt_y</p:attrName>
                                        </p:attrNameLst>
                                      </p:cBhvr>
                                      <p:tavLst>
                                        <p:tav tm="0">
                                          <p:val>
                                            <p:strVal val="#ppt_y-.1"/>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blinds(horizontal)">
                                      <p:cBhvr>
                                        <p:cTn id="15" dur="2000"/>
                                        <p:tgtEl>
                                          <p:spTgt spid="1638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wipe(down)">
                                      <p:cBhvr>
                                        <p:cTn id="1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357188" y="214313"/>
            <a:ext cx="8229600" cy="1143000"/>
          </a:xfrm>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Определение </a:t>
            </a:r>
            <a:r>
              <a:rPr lang="ru-RU" sz="3600" b="1" dirty="0" err="1" smtClean="0">
                <a:solidFill>
                  <a:schemeClr val="tx2">
                    <a:lumMod val="75000"/>
                  </a:schemeClr>
                </a:solidFill>
                <a:effectLst>
                  <a:outerShdw blurRad="38100" dist="38100" dir="2700000" algn="tl">
                    <a:srgbClr val="000000">
                      <a:alpha val="43137"/>
                    </a:srgbClr>
                  </a:outerShdw>
                </a:effectLst>
                <a:latin typeface="+mn-lt"/>
              </a:rPr>
              <a:t>рН</a:t>
            </a:r>
            <a:endParaRPr lang="ru-RU" sz="3600" b="1" dirty="0" smtClean="0">
              <a:solidFill>
                <a:schemeClr val="tx2">
                  <a:lumMod val="75000"/>
                </a:schemeClr>
              </a:solidFill>
              <a:effectLst>
                <a:outerShdw blurRad="38100" dist="38100" dir="2700000" algn="tl">
                  <a:srgbClr val="000000">
                    <a:alpha val="43137"/>
                  </a:srgbClr>
                </a:outerShdw>
              </a:effectLst>
              <a:latin typeface="+mn-lt"/>
            </a:endParaRPr>
          </a:p>
        </p:txBody>
      </p:sp>
      <p:sp>
        <p:nvSpPr>
          <p:cNvPr id="18435" name="Rectangle 3"/>
          <p:cNvSpPr>
            <a:spLocks noGrp="1"/>
          </p:cNvSpPr>
          <p:nvPr>
            <p:ph type="body" idx="1"/>
          </p:nvPr>
        </p:nvSpPr>
        <p:spPr>
          <a:xfrm>
            <a:off x="0" y="1600200"/>
            <a:ext cx="9144000" cy="4525963"/>
          </a:xfrm>
        </p:spPr>
        <p:txBody>
          <a:bodyPr/>
          <a:lstStyle/>
          <a:p>
            <a:pPr marL="268288" lvl="1" indent="-88900" algn="r">
              <a:buFont typeface="Arial" charset="0"/>
              <a:buNone/>
              <a:tabLst>
                <a:tab pos="173038" algn="l"/>
              </a:tabLst>
              <a:defRPr/>
            </a:pPr>
            <a:r>
              <a:rPr lang="ru-RU" b="1" dirty="0" smtClean="0">
                <a:effectLst>
                  <a:outerShdw blurRad="38100" dist="38100" dir="2700000" algn="tl">
                    <a:srgbClr val="000000">
                      <a:alpha val="43137"/>
                    </a:srgbClr>
                  </a:outerShdw>
                </a:effectLst>
              </a:rPr>
              <a:t>	</a:t>
            </a:r>
            <a:r>
              <a:rPr lang="ru-RU" b="1" dirty="0" smtClean="0">
                <a:solidFill>
                  <a:schemeClr val="tx2">
                    <a:lumMod val="75000"/>
                  </a:schemeClr>
                </a:solidFill>
                <a:effectLst>
                  <a:outerShdw blurRad="38100" dist="38100" dir="2700000" algn="tl">
                    <a:srgbClr val="000000">
                      <a:alpha val="43137"/>
                    </a:srgbClr>
                  </a:outerShdw>
                </a:effectLst>
              </a:rPr>
              <a:t>                                                  </a:t>
            </a:r>
            <a:r>
              <a:rPr lang="ru-RU" sz="2000" b="1" dirty="0" smtClean="0">
                <a:solidFill>
                  <a:schemeClr val="tx2">
                    <a:lumMod val="75000"/>
                  </a:schemeClr>
                </a:solidFill>
                <a:effectLst>
                  <a:outerShdw blurRad="38100" dist="38100" dir="2700000" algn="tl">
                    <a:srgbClr val="000000">
                      <a:alpha val="43137"/>
                    </a:srgbClr>
                  </a:outerShdw>
                </a:effectLst>
              </a:rPr>
              <a:t>- Установка для </a:t>
            </a:r>
            <a:r>
              <a:rPr lang="ru-RU" sz="2000" b="1" dirty="0" smtClean="0">
                <a:solidFill>
                  <a:schemeClr val="tx2">
                    <a:lumMod val="75000"/>
                  </a:schemeClr>
                </a:solidFill>
                <a:effectLst>
                  <a:outerShdw blurRad="38100" dist="38100" dir="2700000" algn="tl">
                    <a:srgbClr val="000000">
                      <a:alpha val="43137"/>
                    </a:srgbClr>
                  </a:outerShdw>
                </a:effectLst>
                <a:latin typeface="Arial" charset="0"/>
              </a:rPr>
              <a:t>            </a:t>
            </a:r>
            <a:r>
              <a:rPr lang="en-US" sz="2000" b="1" dirty="0" smtClean="0">
                <a:solidFill>
                  <a:schemeClr val="tx2">
                    <a:lumMod val="75000"/>
                  </a:schemeClr>
                </a:solidFill>
                <a:effectLst>
                  <a:outerShdw blurRad="38100" dist="38100" dir="2700000" algn="tl">
                    <a:srgbClr val="000000">
                      <a:alpha val="43137"/>
                    </a:srgbClr>
                  </a:outerShdw>
                </a:effectLst>
                <a:latin typeface="Arial" charset="0"/>
              </a:rPr>
              <a:t>      </a:t>
            </a:r>
            <a:r>
              <a:rPr lang="ru-RU" sz="2000" b="1" dirty="0" smtClean="0">
                <a:solidFill>
                  <a:schemeClr val="tx2">
                    <a:lumMod val="75000"/>
                  </a:schemeClr>
                </a:solidFill>
                <a:effectLst>
                  <a:outerShdw blurRad="38100" dist="38100" dir="2700000" algn="tl">
                    <a:srgbClr val="000000">
                      <a:alpha val="43137"/>
                    </a:srgbClr>
                  </a:outerShdw>
                </a:effectLst>
              </a:rPr>
              <a:t>определения </a:t>
            </a:r>
            <a:r>
              <a:rPr lang="ru-RU" sz="2000" b="1" dirty="0" err="1" smtClean="0">
                <a:solidFill>
                  <a:schemeClr val="tx2">
                    <a:lumMod val="75000"/>
                  </a:schemeClr>
                </a:solidFill>
                <a:effectLst>
                  <a:outerShdw blurRad="38100" dist="38100" dir="2700000" algn="tl">
                    <a:srgbClr val="000000">
                      <a:alpha val="43137"/>
                    </a:srgbClr>
                  </a:outerShdw>
                </a:effectLst>
              </a:rPr>
              <a:t>рН</a:t>
            </a:r>
            <a:endParaRPr lang="ru-RU" sz="2000" b="1" dirty="0" smtClean="0">
              <a:solidFill>
                <a:schemeClr val="tx2">
                  <a:lumMod val="75000"/>
                </a:schemeClr>
              </a:solidFill>
              <a:effectLst>
                <a:outerShdw blurRad="38100" dist="38100" dir="2700000" algn="tl">
                  <a:srgbClr val="000000">
                    <a:alpha val="43137"/>
                  </a:srgbClr>
                </a:outerShdw>
              </a:effectLst>
            </a:endParaRPr>
          </a:p>
          <a:p>
            <a:pPr marL="268288" lvl="1" indent="-88900">
              <a:tabLst>
                <a:tab pos="173038" algn="l"/>
              </a:tabLst>
              <a:defRPr/>
            </a:pPr>
            <a:endParaRPr lang="ru-RU" b="1" dirty="0" smtClean="0">
              <a:solidFill>
                <a:schemeClr val="tx2">
                  <a:lumMod val="75000"/>
                </a:schemeClr>
              </a:solidFill>
              <a:effectLst>
                <a:outerShdw blurRad="38100" dist="38100" dir="2700000" algn="tl">
                  <a:srgbClr val="000000">
                    <a:alpha val="43137"/>
                  </a:srgbClr>
                </a:outerShdw>
              </a:effectLst>
            </a:endParaRPr>
          </a:p>
          <a:p>
            <a:pPr marL="268288" lvl="1" indent="-88900">
              <a:tabLst>
                <a:tab pos="173038" algn="l"/>
              </a:tabLst>
              <a:defRPr/>
            </a:pPr>
            <a:endParaRPr lang="ru-RU" b="1" dirty="0" smtClean="0">
              <a:solidFill>
                <a:schemeClr val="tx2">
                  <a:lumMod val="75000"/>
                </a:schemeClr>
              </a:solidFill>
              <a:effectLst>
                <a:outerShdw blurRad="38100" dist="38100" dir="2700000" algn="tl">
                  <a:srgbClr val="000000">
                    <a:alpha val="43137"/>
                  </a:srgbClr>
                </a:outerShdw>
              </a:effectLst>
            </a:endParaRPr>
          </a:p>
          <a:p>
            <a:pPr marL="268288" lvl="1" indent="-88900">
              <a:tabLst>
                <a:tab pos="173038" algn="l"/>
              </a:tabLst>
              <a:defRPr/>
            </a:pPr>
            <a:endParaRPr lang="ru-RU" b="1" dirty="0" smtClean="0">
              <a:solidFill>
                <a:schemeClr val="tx2">
                  <a:lumMod val="75000"/>
                </a:schemeClr>
              </a:solidFill>
              <a:effectLst>
                <a:outerShdw blurRad="38100" dist="38100" dir="2700000" algn="tl">
                  <a:srgbClr val="000000">
                    <a:alpha val="43137"/>
                  </a:srgbClr>
                </a:outerShdw>
              </a:effectLst>
            </a:endParaRPr>
          </a:p>
          <a:p>
            <a:pPr marL="268288" lvl="1" indent="-88900">
              <a:tabLst>
                <a:tab pos="173038" algn="l"/>
              </a:tabLst>
              <a:defRPr/>
            </a:pPr>
            <a:endParaRPr lang="ru-RU" b="1" dirty="0" smtClean="0">
              <a:solidFill>
                <a:schemeClr val="tx2">
                  <a:lumMod val="75000"/>
                </a:schemeClr>
              </a:solidFill>
              <a:effectLst>
                <a:outerShdw blurRad="38100" dist="38100" dir="2700000" algn="tl">
                  <a:srgbClr val="000000">
                    <a:alpha val="43137"/>
                  </a:srgbClr>
                </a:outerShdw>
              </a:effectLst>
            </a:endParaRPr>
          </a:p>
          <a:p>
            <a:pPr marL="268288" lvl="1" indent="-88900">
              <a:tabLst>
                <a:tab pos="173038" algn="l"/>
              </a:tabLst>
              <a:defRPr/>
            </a:pPr>
            <a:endParaRPr lang="ru-RU" b="1" dirty="0" smtClean="0">
              <a:solidFill>
                <a:schemeClr val="tx2">
                  <a:lumMod val="75000"/>
                </a:schemeClr>
              </a:solidFill>
              <a:effectLst>
                <a:outerShdw blurRad="38100" dist="38100" dir="2700000" algn="tl">
                  <a:srgbClr val="000000">
                    <a:alpha val="43137"/>
                  </a:srgbClr>
                </a:outerShdw>
              </a:effectLst>
            </a:endParaRPr>
          </a:p>
          <a:p>
            <a:pPr marL="1166813" lvl="4" indent="-357188">
              <a:buFont typeface="Arial" charset="0"/>
              <a:buNone/>
              <a:tabLst>
                <a:tab pos="173038" algn="l"/>
              </a:tabLst>
              <a:defRPr/>
            </a:pPr>
            <a:endParaRPr lang="ru-RU" b="1" dirty="0" smtClean="0">
              <a:solidFill>
                <a:schemeClr val="tx2">
                  <a:lumMod val="75000"/>
                </a:schemeClr>
              </a:solidFill>
              <a:effectLst>
                <a:outerShdw blurRad="38100" dist="38100" dir="2700000" algn="tl">
                  <a:srgbClr val="000000">
                    <a:alpha val="43137"/>
                  </a:srgbClr>
                </a:outerShdw>
              </a:effectLst>
            </a:endParaRPr>
          </a:p>
          <a:p>
            <a:pPr marL="1166813" lvl="4" indent="-357188">
              <a:buFont typeface="Arial" charset="0"/>
              <a:buNone/>
              <a:tabLst>
                <a:tab pos="173038" algn="l"/>
              </a:tabLst>
              <a:defRPr/>
            </a:pPr>
            <a:r>
              <a:rPr lang="ru-RU" b="1" dirty="0" smtClean="0">
                <a:solidFill>
                  <a:schemeClr val="tx2">
                    <a:lumMod val="75000"/>
                  </a:schemeClr>
                </a:solidFill>
                <a:effectLst>
                  <a:outerShdw blurRad="38100" dist="38100" dir="2700000" algn="tl">
                    <a:srgbClr val="000000">
                      <a:alpha val="43137"/>
                    </a:srgbClr>
                  </a:outerShdw>
                </a:effectLst>
              </a:rPr>
              <a:t>Показания прибора -</a:t>
            </a:r>
          </a:p>
        </p:txBody>
      </p:sp>
      <p:pic>
        <p:nvPicPr>
          <p:cNvPr id="17412" name="Picture 4" descr="Изображение 536"/>
          <p:cNvPicPr>
            <a:picLocks noChangeAspect="1" noChangeArrowheads="1"/>
          </p:cNvPicPr>
          <p:nvPr/>
        </p:nvPicPr>
        <p:blipFill>
          <a:blip r:embed="rId2"/>
          <a:srcRect/>
          <a:stretch>
            <a:fillRect/>
          </a:stretch>
        </p:blipFill>
        <p:spPr bwMode="auto">
          <a:xfrm>
            <a:off x="142844" y="1285860"/>
            <a:ext cx="4941888" cy="371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3" name="Picture 5" descr="Изображение 537"/>
          <p:cNvPicPr>
            <a:picLocks noChangeAspect="1" noChangeArrowheads="1"/>
          </p:cNvPicPr>
          <p:nvPr/>
        </p:nvPicPr>
        <p:blipFill>
          <a:blip r:embed="rId3"/>
          <a:srcRect/>
          <a:stretch>
            <a:fillRect/>
          </a:stretch>
        </p:blipFill>
        <p:spPr bwMode="auto">
          <a:xfrm>
            <a:off x="4500562" y="3357562"/>
            <a:ext cx="4429125" cy="3333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by="(-#ppt_w*2)" calcmode="lin" valueType="num">
                                      <p:cBhvr rctx="PPT">
                                        <p:cTn id="7" dur="500" autoRev="1" fill="hold">
                                          <p:stCondLst>
                                            <p:cond delay="0"/>
                                          </p:stCondLst>
                                        </p:cTn>
                                        <p:tgtEl>
                                          <p:spTgt spid="17410"/>
                                        </p:tgtEl>
                                        <p:attrNameLst>
                                          <p:attrName>ppt_w</p:attrName>
                                        </p:attrNameLst>
                                      </p:cBhvr>
                                    </p:anim>
                                    <p:anim by="(#ppt_w*0.50)" calcmode="lin" valueType="num">
                                      <p:cBhvr>
                                        <p:cTn id="8" dur="500" decel="50000" autoRev="1" fill="hold">
                                          <p:stCondLst>
                                            <p:cond delay="0"/>
                                          </p:stCondLst>
                                        </p:cTn>
                                        <p:tgtEl>
                                          <p:spTgt spid="17410"/>
                                        </p:tgtEl>
                                        <p:attrNameLst>
                                          <p:attrName>ppt_x</p:attrName>
                                        </p:attrNameLst>
                                      </p:cBhvr>
                                    </p:anim>
                                    <p:anim from="(-#ppt_h/2)" to="(#ppt_y)" calcmode="lin" valueType="num">
                                      <p:cBhvr>
                                        <p:cTn id="9" dur="1000" fill="hold">
                                          <p:stCondLst>
                                            <p:cond delay="0"/>
                                          </p:stCondLst>
                                        </p:cTn>
                                        <p:tgtEl>
                                          <p:spTgt spid="17410"/>
                                        </p:tgtEl>
                                        <p:attrNameLst>
                                          <p:attrName>ppt_y</p:attrName>
                                        </p:attrNameLst>
                                      </p:cBhvr>
                                    </p:anim>
                                    <p:animRot by="21600000">
                                      <p:cBhvr>
                                        <p:cTn id="10" dur="1000" fill="hold">
                                          <p:stCondLst>
                                            <p:cond delay="0"/>
                                          </p:stCondLst>
                                        </p:cTn>
                                        <p:tgtEl>
                                          <p:spTgt spid="17410"/>
                                        </p:tgtEl>
                                        <p:attrNameLst>
                                          <p:attrName>r</p:attrName>
                                        </p:attrNameLst>
                                      </p:cBhvr>
                                    </p:animRot>
                                  </p:childTnLst>
                                </p:cTn>
                              </p:par>
                              <p:par>
                                <p:cTn id="11" presetID="16" presetClass="entr" presetSubtype="26"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barn(inHorizontal)">
                                      <p:cBhvr>
                                        <p:cTn id="13" dur="2000"/>
                                        <p:tgtEl>
                                          <p:spTgt spid="17412"/>
                                        </p:tgtEl>
                                      </p:cBhvr>
                                    </p:animEffect>
                                  </p:childTnLst>
                                </p:cTn>
                              </p:par>
                            </p:childTnLst>
                          </p:cTn>
                        </p:par>
                        <p:par>
                          <p:cTn id="14" fill="hold">
                            <p:stCondLst>
                              <p:cond delay="2200"/>
                            </p:stCondLst>
                            <p:childTnLst>
                              <p:par>
                                <p:cTn id="15" presetID="13" presetClass="entr" presetSubtype="16" fill="hold" grpId="0" nodeType="after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plus(in)">
                                      <p:cBhvr>
                                        <p:cTn id="17" dur="2000"/>
                                        <p:tgtEl>
                                          <p:spTgt spid="18435">
                                            <p:txEl>
                                              <p:pRg st="0" end="0"/>
                                            </p:txEl>
                                          </p:spTgt>
                                        </p:tgtEl>
                                      </p:cBhvr>
                                    </p:animEffect>
                                  </p:childTnLst>
                                </p:cTn>
                              </p:par>
                            </p:childTnLst>
                          </p:cTn>
                        </p:par>
                        <p:par>
                          <p:cTn id="18" fill="hold">
                            <p:stCondLst>
                              <p:cond delay="4200"/>
                            </p:stCondLst>
                            <p:childTnLst>
                              <p:par>
                                <p:cTn id="19" presetID="13" presetClass="entr" presetSubtype="16" fill="hold" grpId="0" nodeType="afterEffect">
                                  <p:stCondLst>
                                    <p:cond delay="0"/>
                                  </p:stCondLst>
                                  <p:childTnLst>
                                    <p:set>
                                      <p:cBhvr>
                                        <p:cTn id="20" dur="1" fill="hold">
                                          <p:stCondLst>
                                            <p:cond delay="0"/>
                                          </p:stCondLst>
                                        </p:cTn>
                                        <p:tgtEl>
                                          <p:spTgt spid="18435">
                                            <p:txEl>
                                              <p:pRg st="7" end="7"/>
                                            </p:txEl>
                                          </p:spTgt>
                                        </p:tgtEl>
                                        <p:attrNameLst>
                                          <p:attrName>style.visibility</p:attrName>
                                        </p:attrNameLst>
                                      </p:cBhvr>
                                      <p:to>
                                        <p:strVal val="visible"/>
                                      </p:to>
                                    </p:set>
                                    <p:animEffect transition="in" filter="plus(in)">
                                      <p:cBhvr>
                                        <p:cTn id="21" dur="2000"/>
                                        <p:tgtEl>
                                          <p:spTgt spid="18435">
                                            <p:txEl>
                                              <p:pRg st="7" end="7"/>
                                            </p:txEl>
                                          </p:spTgt>
                                        </p:tgtEl>
                                      </p:cBhvr>
                                    </p:animEffect>
                                  </p:childTnLst>
                                </p:cTn>
                              </p:par>
                            </p:childTnLst>
                          </p:cTn>
                        </p:par>
                        <p:par>
                          <p:cTn id="22" fill="hold">
                            <p:stCondLst>
                              <p:cond delay="6200"/>
                            </p:stCondLst>
                            <p:childTnLst>
                              <p:par>
                                <p:cTn id="23" presetID="22" presetClass="entr" presetSubtype="4" fill="hold" nodeType="after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wipe(down)">
                                      <p:cBhvr>
                                        <p:cTn id="25"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Обнаружение глобулинов</a:t>
            </a:r>
          </a:p>
        </p:txBody>
      </p:sp>
      <p:pic>
        <p:nvPicPr>
          <p:cNvPr id="18436" name="Picture 4" descr="Фото045"/>
          <p:cNvPicPr>
            <a:picLocks noChangeAspect="1" noChangeArrowheads="1"/>
          </p:cNvPicPr>
          <p:nvPr/>
        </p:nvPicPr>
        <p:blipFill>
          <a:blip r:embed="rId2" cstate="print"/>
          <a:srcRect/>
          <a:stretch>
            <a:fillRect/>
          </a:stretch>
        </p:blipFill>
        <p:spPr bwMode="auto">
          <a:xfrm>
            <a:off x="2500313" y="1214438"/>
            <a:ext cx="3720312" cy="54292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3000"/>
                                        <p:tgtEl>
                                          <p:spTgt spid="18434"/>
                                        </p:tgtEl>
                                      </p:cBhvr>
                                    </p:animEffect>
                                    <p:anim calcmode="lin" valueType="num">
                                      <p:cBhvr>
                                        <p:cTn id="8" dur="3000" fill="hold"/>
                                        <p:tgtEl>
                                          <p:spTgt spid="18434"/>
                                        </p:tgtEl>
                                        <p:attrNameLst>
                                          <p:attrName>style.rotation</p:attrName>
                                        </p:attrNameLst>
                                      </p:cBhvr>
                                      <p:tavLst>
                                        <p:tav tm="0">
                                          <p:val>
                                            <p:fltVal val="720"/>
                                          </p:val>
                                        </p:tav>
                                        <p:tav tm="100000">
                                          <p:val>
                                            <p:fltVal val="0"/>
                                          </p:val>
                                        </p:tav>
                                      </p:tavLst>
                                    </p:anim>
                                    <p:anim calcmode="lin" valueType="num">
                                      <p:cBhvr>
                                        <p:cTn id="9" dur="3000" fill="hold"/>
                                        <p:tgtEl>
                                          <p:spTgt spid="18434"/>
                                        </p:tgtEl>
                                        <p:attrNameLst>
                                          <p:attrName>ppt_h</p:attrName>
                                        </p:attrNameLst>
                                      </p:cBhvr>
                                      <p:tavLst>
                                        <p:tav tm="0">
                                          <p:val>
                                            <p:fltVal val="0"/>
                                          </p:val>
                                        </p:tav>
                                        <p:tav tm="100000">
                                          <p:val>
                                            <p:strVal val="#ppt_h"/>
                                          </p:val>
                                        </p:tav>
                                      </p:tavLst>
                                    </p:anim>
                                    <p:anim calcmode="lin" valueType="num">
                                      <p:cBhvr>
                                        <p:cTn id="10" dur="3000" fill="hold"/>
                                        <p:tgtEl>
                                          <p:spTgt spid="18434"/>
                                        </p:tgtEl>
                                        <p:attrNameLst>
                                          <p:attrName>ppt_w</p:attrName>
                                        </p:attrNameLst>
                                      </p:cBhvr>
                                      <p:tavLst>
                                        <p:tav tm="0">
                                          <p:val>
                                            <p:fltVal val="0"/>
                                          </p:val>
                                        </p:tav>
                                        <p:tav tm="100000">
                                          <p:val>
                                            <p:strVal val="#ppt_w"/>
                                          </p:val>
                                        </p:tav>
                                      </p:tavLst>
                                    </p:anim>
                                  </p:childTnLst>
                                </p:cTn>
                              </p:par>
                              <p:par>
                                <p:cTn id="11" presetID="51" presetClass="entr" presetSubtype="0"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fade">
                                      <p:cBhvr>
                                        <p:cTn id="13" dur="770" decel="100000"/>
                                        <p:tgtEl>
                                          <p:spTgt spid="18436"/>
                                        </p:tgtEl>
                                      </p:cBhvr>
                                    </p:animEffect>
                                    <p:animScale>
                                      <p:cBhvr>
                                        <p:cTn id="14" dur="770" decel="100000"/>
                                        <p:tgtEl>
                                          <p:spTgt spid="18436"/>
                                        </p:tgtEl>
                                      </p:cBhvr>
                                      <p:from x="10000" y="10000"/>
                                      <p:to x="200000" y="450000"/>
                                    </p:animScale>
                                    <p:animScale>
                                      <p:cBhvr>
                                        <p:cTn id="15" dur="1230" accel="100000" fill="hold">
                                          <p:stCondLst>
                                            <p:cond delay="770"/>
                                          </p:stCondLst>
                                        </p:cTn>
                                        <p:tgtEl>
                                          <p:spTgt spid="18436"/>
                                        </p:tgtEl>
                                      </p:cBhvr>
                                      <p:from x="200000" y="450000"/>
                                      <p:to x="100000" y="100000"/>
                                    </p:animScale>
                                    <p:set>
                                      <p:cBhvr>
                                        <p:cTn id="16" dur="770" fill="hold"/>
                                        <p:tgtEl>
                                          <p:spTgt spid="18436"/>
                                        </p:tgtEl>
                                        <p:attrNameLst>
                                          <p:attrName>ppt_x</p:attrName>
                                        </p:attrNameLst>
                                      </p:cBhvr>
                                      <p:to>
                                        <p:strVal val="(0.5)"/>
                                      </p:to>
                                    </p:set>
                                    <p:anim from="(0.5)" to="(#ppt_x)" calcmode="lin" valueType="num">
                                      <p:cBhvr>
                                        <p:cTn id="17" dur="1230" accel="100000" fill="hold">
                                          <p:stCondLst>
                                            <p:cond delay="770"/>
                                          </p:stCondLst>
                                        </p:cTn>
                                        <p:tgtEl>
                                          <p:spTgt spid="18436"/>
                                        </p:tgtEl>
                                        <p:attrNameLst>
                                          <p:attrName>ppt_x</p:attrName>
                                        </p:attrNameLst>
                                      </p:cBhvr>
                                    </p:anim>
                                    <p:set>
                                      <p:cBhvr>
                                        <p:cTn id="18" dur="770" fill="hold"/>
                                        <p:tgtEl>
                                          <p:spTgt spid="18436"/>
                                        </p:tgtEl>
                                        <p:attrNameLst>
                                          <p:attrName>ppt_y</p:attrName>
                                        </p:attrNameLst>
                                      </p:cBhvr>
                                      <p:to>
                                        <p:strVal val="(#ppt_y+0.4)"/>
                                      </p:to>
                                    </p:set>
                                    <p:anim from="(#ppt_y+0.4)" to="(#ppt_y)" calcmode="lin" valueType="num">
                                      <p:cBhvr>
                                        <p:cTn id="19" dur="1230" accel="100000" fill="hold">
                                          <p:stCondLst>
                                            <p:cond delay="770"/>
                                          </p:stCondLst>
                                        </p:cTn>
                                        <p:tgtEl>
                                          <p:spTgt spid="1843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G:\Работа мясо\Фото037.jpg"/>
          <p:cNvPicPr>
            <a:picLocks noChangeAspect="1" noChangeArrowheads="1"/>
          </p:cNvPicPr>
          <p:nvPr/>
        </p:nvPicPr>
        <p:blipFill>
          <a:blip r:embed="rId2" cstate="print"/>
          <a:srcRect/>
          <a:stretch>
            <a:fillRect/>
          </a:stretch>
        </p:blipFill>
        <p:spPr bwMode="auto">
          <a:xfrm>
            <a:off x="357158" y="1285860"/>
            <a:ext cx="8286776" cy="5179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458"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Наличие хлоридов</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plus(in)">
                                      <p:cBhvr>
                                        <p:cTn id="7" dur="2000"/>
                                        <p:tgtEl>
                                          <p:spTgt spid="19458"/>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wedge">
                                      <p:cBhvr>
                                        <p:cTn id="11"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571500" y="285750"/>
            <a:ext cx="8229600" cy="1143000"/>
          </a:xfrm>
        </p:spPr>
        <p:txBody>
          <a:bodyPr/>
          <a:lstStyle/>
          <a:p>
            <a:pPr>
              <a:defRPr/>
            </a:pPr>
            <a:r>
              <a:rPr lang="ru-RU" sz="3600" b="1" dirty="0" err="1" smtClean="0">
                <a:solidFill>
                  <a:schemeClr val="tx2">
                    <a:lumMod val="75000"/>
                  </a:schemeClr>
                </a:solidFill>
                <a:effectLst>
                  <a:outerShdw blurRad="38100" dist="38100" dir="2700000" algn="tl">
                    <a:srgbClr val="000000">
                      <a:alpha val="43137"/>
                    </a:srgbClr>
                  </a:outerShdw>
                </a:effectLst>
                <a:latin typeface="+mn-lt"/>
              </a:rPr>
              <a:t>Микроскопирование</a:t>
            </a:r>
            <a:endParaRPr lang="ru-RU" sz="3600" b="1" dirty="0" smtClean="0">
              <a:solidFill>
                <a:schemeClr val="tx2">
                  <a:lumMod val="75000"/>
                </a:schemeClr>
              </a:solidFill>
              <a:effectLst>
                <a:outerShdw blurRad="38100" dist="38100" dir="2700000" algn="tl">
                  <a:srgbClr val="000000">
                    <a:alpha val="43137"/>
                  </a:srgbClr>
                </a:outerShdw>
              </a:effectLst>
              <a:latin typeface="+mn-lt"/>
            </a:endParaRPr>
          </a:p>
        </p:txBody>
      </p:sp>
      <p:sp>
        <p:nvSpPr>
          <p:cNvPr id="20483" name="Rectangle 3"/>
          <p:cNvSpPr>
            <a:spLocks noGrp="1"/>
          </p:cNvSpPr>
          <p:nvPr>
            <p:ph type="body" idx="1"/>
          </p:nvPr>
        </p:nvSpPr>
        <p:spPr/>
        <p:txBody>
          <a:bodyPr/>
          <a:lstStyle/>
          <a:p>
            <a:endParaRPr lang="ru-RU" smtClean="0"/>
          </a:p>
        </p:txBody>
      </p:sp>
      <p:pic>
        <p:nvPicPr>
          <p:cNvPr id="20484" name="Picture 4" descr="Untitled10"/>
          <p:cNvPicPr>
            <a:picLocks noChangeAspect="1" noChangeArrowheads="1"/>
          </p:cNvPicPr>
          <p:nvPr/>
        </p:nvPicPr>
        <p:blipFill>
          <a:blip r:embed="rId2"/>
          <a:srcRect/>
          <a:stretch>
            <a:fillRect/>
          </a:stretch>
        </p:blipFill>
        <p:spPr bwMode="auto">
          <a:xfrm>
            <a:off x="0" y="1143000"/>
            <a:ext cx="4427538" cy="2846388"/>
          </a:xfrm>
          <a:prstGeom prst="rect">
            <a:avLst/>
          </a:prstGeom>
          <a:ln>
            <a:noFill/>
          </a:ln>
          <a:effectLst>
            <a:outerShdw blurRad="292100" dist="139700" dir="2700000" algn="tl" rotWithShape="0">
              <a:srgbClr val="333333">
                <a:alpha val="65000"/>
              </a:srgbClr>
            </a:outerShdw>
          </a:effectLst>
        </p:spPr>
      </p:pic>
      <p:pic>
        <p:nvPicPr>
          <p:cNvPr id="20485" name="Picture 5" descr="Untitled10 2"/>
          <p:cNvPicPr>
            <a:picLocks noChangeAspect="1" noChangeArrowheads="1"/>
          </p:cNvPicPr>
          <p:nvPr/>
        </p:nvPicPr>
        <p:blipFill>
          <a:blip r:embed="rId3"/>
          <a:srcRect/>
          <a:stretch>
            <a:fillRect/>
          </a:stretch>
        </p:blipFill>
        <p:spPr bwMode="auto">
          <a:xfrm>
            <a:off x="4572000" y="1143000"/>
            <a:ext cx="4572000" cy="2849563"/>
          </a:xfrm>
          <a:prstGeom prst="rect">
            <a:avLst/>
          </a:prstGeom>
          <a:ln>
            <a:noFill/>
          </a:ln>
          <a:effectLst>
            <a:outerShdw blurRad="292100" dist="139700" dir="2700000" algn="tl" rotWithShape="0">
              <a:srgbClr val="333333">
                <a:alpha val="65000"/>
              </a:srgbClr>
            </a:outerShdw>
          </a:effectLst>
        </p:spPr>
      </p:pic>
      <p:pic>
        <p:nvPicPr>
          <p:cNvPr id="20486" name="Picture 6" descr="Untitled60"/>
          <p:cNvPicPr>
            <a:picLocks noChangeAspect="1" noChangeArrowheads="1"/>
          </p:cNvPicPr>
          <p:nvPr/>
        </p:nvPicPr>
        <p:blipFill>
          <a:blip r:embed="rId4"/>
          <a:srcRect/>
          <a:stretch>
            <a:fillRect/>
          </a:stretch>
        </p:blipFill>
        <p:spPr bwMode="auto">
          <a:xfrm>
            <a:off x="0" y="4076700"/>
            <a:ext cx="4427538" cy="2781300"/>
          </a:xfrm>
          <a:prstGeom prst="rect">
            <a:avLst/>
          </a:prstGeom>
          <a:ln>
            <a:noFill/>
          </a:ln>
          <a:effectLst>
            <a:outerShdw blurRad="292100" dist="139700" dir="2700000" algn="tl" rotWithShape="0">
              <a:srgbClr val="333333">
                <a:alpha val="65000"/>
              </a:srgbClr>
            </a:outerShdw>
          </a:effectLst>
        </p:spPr>
      </p:pic>
      <p:pic>
        <p:nvPicPr>
          <p:cNvPr id="20487" name="Picture 7" descr="Untitled60 2"/>
          <p:cNvPicPr>
            <a:picLocks noChangeAspect="1" noChangeArrowheads="1"/>
          </p:cNvPicPr>
          <p:nvPr/>
        </p:nvPicPr>
        <p:blipFill>
          <a:blip r:embed="rId5"/>
          <a:srcRect/>
          <a:stretch>
            <a:fillRect/>
          </a:stretch>
        </p:blipFill>
        <p:spPr bwMode="auto">
          <a:xfrm>
            <a:off x="4572000" y="4076700"/>
            <a:ext cx="4572000" cy="28178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cTn>
                              </p:par>
                              <p:par>
                                <p:cTn id="8" presetID="13" presetClass="entr" presetSubtype="16"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plus(in)">
                                      <p:cBhvr>
                                        <p:cTn id="10" dur="2000"/>
                                        <p:tgtEl>
                                          <p:spTgt spid="20484"/>
                                        </p:tgtEl>
                                      </p:cBhvr>
                                    </p:animEffect>
                                  </p:childTnLst>
                                </p:cTn>
                              </p:par>
                              <p:par>
                                <p:cTn id="11" presetID="13" presetClass="entr" presetSubtype="16"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plus(in)">
                                      <p:cBhvr>
                                        <p:cTn id="13" dur="2000"/>
                                        <p:tgtEl>
                                          <p:spTgt spid="20485"/>
                                        </p:tgtEl>
                                      </p:cBhvr>
                                    </p:animEffect>
                                  </p:childTnLst>
                                </p:cTn>
                              </p:par>
                            </p:childTnLst>
                          </p:cTn>
                        </p:par>
                        <p:par>
                          <p:cTn id="14" fill="hold">
                            <p:stCondLst>
                              <p:cond delay="2000"/>
                            </p:stCondLst>
                            <p:childTnLst>
                              <p:par>
                                <p:cTn id="15" presetID="13" presetClass="entr" presetSubtype="16" fill="hold" nodeType="after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plus(in)">
                                      <p:cBhvr>
                                        <p:cTn id="17" dur="2000"/>
                                        <p:tgtEl>
                                          <p:spTgt spid="20486"/>
                                        </p:tgtEl>
                                      </p:cBhvr>
                                    </p:animEffect>
                                  </p:childTnLst>
                                </p:cTn>
                              </p:par>
                              <p:par>
                                <p:cTn id="18" presetID="13" presetClass="entr" presetSubtype="16" fill="hold" nodeType="withEffect">
                                  <p:stCondLst>
                                    <p:cond delay="0"/>
                                  </p:stCondLst>
                                  <p:childTnLst>
                                    <p:set>
                                      <p:cBhvr>
                                        <p:cTn id="19" dur="1" fill="hold">
                                          <p:stCondLst>
                                            <p:cond delay="0"/>
                                          </p:stCondLst>
                                        </p:cTn>
                                        <p:tgtEl>
                                          <p:spTgt spid="20487"/>
                                        </p:tgtEl>
                                        <p:attrNameLst>
                                          <p:attrName>style.visibility</p:attrName>
                                        </p:attrNameLst>
                                      </p:cBhvr>
                                      <p:to>
                                        <p:strVal val="visible"/>
                                      </p:to>
                                    </p:set>
                                    <p:animEffect transition="in" filter="plus(in)">
                                      <p:cBhvr>
                                        <p:cTn id="20"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Определение физических свойств экстракта из мяса</a:t>
            </a:r>
          </a:p>
        </p:txBody>
      </p:sp>
      <p:sp>
        <p:nvSpPr>
          <p:cNvPr id="22531" name="Rectangle 3"/>
          <p:cNvSpPr>
            <a:spLocks noGrp="1"/>
          </p:cNvSpPr>
          <p:nvPr>
            <p:ph type="body" idx="1"/>
          </p:nvPr>
        </p:nvSpPr>
        <p:spPr>
          <a:xfrm>
            <a:off x="214313" y="1600200"/>
            <a:ext cx="9501187" cy="4686300"/>
          </a:xfrm>
        </p:spPr>
        <p:txBody>
          <a:bodyPr/>
          <a:lstStyle/>
          <a:p>
            <a:pPr>
              <a:buFont typeface="Arial" charset="0"/>
              <a:buNone/>
              <a:defRPr/>
            </a:pPr>
            <a:r>
              <a:rPr lang="ru-RU" sz="2800" dirty="0" smtClean="0"/>
              <a:t>            					</a:t>
            </a:r>
            <a:r>
              <a:rPr lang="ru-RU" sz="2000" dirty="0" smtClean="0">
                <a:solidFill>
                  <a:schemeClr val="tx2">
                    <a:lumMod val="75000"/>
                  </a:schemeClr>
                </a:solidFill>
              </a:rPr>
              <a:t>- </a:t>
            </a:r>
            <a:r>
              <a:rPr lang="ru-RU" sz="2000" b="1" dirty="0" smtClean="0">
                <a:solidFill>
                  <a:schemeClr val="tx2">
                    <a:lumMod val="75000"/>
                  </a:schemeClr>
                </a:solidFill>
                <a:effectLst>
                  <a:outerShdw blurRad="38100" dist="38100" dir="2700000" algn="tl">
                    <a:srgbClr val="000000">
                      <a:alpha val="43137"/>
                    </a:srgbClr>
                  </a:outerShdw>
                </a:effectLst>
              </a:rPr>
              <a:t>Экстракт из свежего мяса</a:t>
            </a: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endParaRPr lang="ru-RU" sz="2000" b="1" dirty="0" smtClean="0">
              <a:solidFill>
                <a:schemeClr val="tx2">
                  <a:lumMod val="75000"/>
                </a:schemeClr>
              </a:solidFill>
              <a:effectLst>
                <a:outerShdw blurRad="38100" dist="38100" dir="2700000" algn="tl">
                  <a:srgbClr val="000000">
                    <a:alpha val="43137"/>
                  </a:srgbClr>
                </a:outerShdw>
              </a:effectLst>
            </a:endParaRPr>
          </a:p>
          <a:p>
            <a:pPr>
              <a:buFont typeface="Arial" charset="0"/>
              <a:buNone/>
              <a:defRPr/>
            </a:pPr>
            <a:r>
              <a:rPr lang="ru-RU" sz="2000" b="1" dirty="0" smtClean="0">
                <a:solidFill>
                  <a:schemeClr val="tx2">
                    <a:lumMod val="75000"/>
                  </a:schemeClr>
                </a:solidFill>
                <a:effectLst>
                  <a:outerShdw blurRad="38100" dist="38100" dir="2700000" algn="tl">
                    <a:srgbClr val="000000">
                      <a:alpha val="43137"/>
                    </a:srgbClr>
                  </a:outerShdw>
                </a:effectLst>
              </a:rPr>
              <a:t> </a:t>
            </a:r>
          </a:p>
          <a:p>
            <a:pPr>
              <a:buFont typeface="Arial" charset="0"/>
              <a:buNone/>
              <a:defRPr/>
            </a:pPr>
            <a:r>
              <a:rPr lang="ru-RU" sz="2000" b="1" dirty="0" smtClean="0">
                <a:solidFill>
                  <a:schemeClr val="tx2">
                    <a:lumMod val="75000"/>
                  </a:schemeClr>
                </a:solidFill>
                <a:effectLst>
                  <a:outerShdw blurRad="38100" dist="38100" dir="2700000" algn="tl">
                    <a:srgbClr val="000000">
                      <a:alpha val="43137"/>
                    </a:srgbClr>
                  </a:outerShdw>
                </a:effectLst>
              </a:rPr>
              <a:t>Экстракт из не свежего мяса -</a:t>
            </a:r>
            <a:endParaRPr lang="ru-RU" sz="2800" b="1" dirty="0" smtClean="0">
              <a:solidFill>
                <a:schemeClr val="tx2">
                  <a:lumMod val="75000"/>
                </a:schemeClr>
              </a:solidFill>
              <a:effectLst>
                <a:outerShdw blurRad="38100" dist="38100" dir="2700000" algn="tl">
                  <a:srgbClr val="000000">
                    <a:alpha val="43137"/>
                  </a:srgbClr>
                </a:outerShdw>
              </a:effectLst>
            </a:endParaRPr>
          </a:p>
        </p:txBody>
      </p:sp>
      <p:pic>
        <p:nvPicPr>
          <p:cNvPr id="21508" name="Picture 4" descr="G:\Работа мясо\Свежее мясо.jpg"/>
          <p:cNvPicPr>
            <a:picLocks noChangeAspect="1" noChangeArrowheads="1"/>
          </p:cNvPicPr>
          <p:nvPr/>
        </p:nvPicPr>
        <p:blipFill>
          <a:blip r:embed="rId2"/>
          <a:srcRect/>
          <a:stretch>
            <a:fillRect/>
          </a:stretch>
        </p:blipFill>
        <p:spPr bwMode="auto">
          <a:xfrm>
            <a:off x="142844" y="1428736"/>
            <a:ext cx="5334000" cy="4000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9" name="Picture 5" descr="C:\Documents and Settings\Admin\Рабочий стол\не свежее.jpg"/>
          <p:cNvPicPr>
            <a:picLocks noChangeAspect="1" noChangeArrowheads="1"/>
          </p:cNvPicPr>
          <p:nvPr/>
        </p:nvPicPr>
        <p:blipFill>
          <a:blip r:embed="rId3"/>
          <a:srcRect/>
          <a:stretch>
            <a:fillRect/>
          </a:stretch>
        </p:blipFill>
        <p:spPr bwMode="auto">
          <a:xfrm>
            <a:off x="4071934" y="3000372"/>
            <a:ext cx="4857750" cy="364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Horizontal)">
                                      <p:cBhvr>
                                        <p:cTn id="7" dur="2000"/>
                                        <p:tgtEl>
                                          <p:spTgt spid="21506"/>
                                        </p:tgtEl>
                                      </p:cBhvr>
                                    </p:animEffect>
                                  </p:childTnLst>
                                </p:cTn>
                              </p:par>
                              <p:par>
                                <p:cTn id="8" presetID="12" presetClass="entr" presetSubtype="4"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slide(fromBottom)">
                                      <p:cBhvr>
                                        <p:cTn id="10" dur="2000"/>
                                        <p:tgtEl>
                                          <p:spTgt spid="215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wheel(4)">
                                      <p:cBhvr>
                                        <p:cTn id="13" dur="2000"/>
                                        <p:tgtEl>
                                          <p:spTgt spid="22531">
                                            <p:txEl>
                                              <p:pRg st="0" end="0"/>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2531">
                                            <p:txEl>
                                              <p:pRg st="10" end="10"/>
                                            </p:txEl>
                                          </p:spTgt>
                                        </p:tgtEl>
                                        <p:attrNameLst>
                                          <p:attrName>style.visibility</p:attrName>
                                        </p:attrNameLst>
                                      </p:cBhvr>
                                      <p:to>
                                        <p:strVal val="visible"/>
                                      </p:to>
                                    </p:set>
                                    <p:animEffect transition="in" filter="wheel(4)">
                                      <p:cBhvr>
                                        <p:cTn id="16" dur="2000"/>
                                        <p:tgtEl>
                                          <p:spTgt spid="22531">
                                            <p:txEl>
                                              <p:pRg st="10" end="10"/>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22531">
                                            <p:txEl>
                                              <p:pRg st="11" end="11"/>
                                            </p:txEl>
                                          </p:spTgt>
                                        </p:tgtEl>
                                        <p:attrNameLst>
                                          <p:attrName>style.visibility</p:attrName>
                                        </p:attrNameLst>
                                      </p:cBhvr>
                                      <p:to>
                                        <p:strVal val="visible"/>
                                      </p:to>
                                    </p:set>
                                    <p:animEffect transition="in" filter="wheel(4)">
                                      <p:cBhvr>
                                        <p:cTn id="19" dur="2000"/>
                                        <p:tgtEl>
                                          <p:spTgt spid="22531">
                                            <p:txEl>
                                              <p:pRg st="11" end="1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509"/>
                                        </p:tgtEl>
                                        <p:attrNameLst>
                                          <p:attrName>style.visibility</p:attrName>
                                        </p:attrNameLst>
                                      </p:cBhvr>
                                      <p:to>
                                        <p:strVal val="visible"/>
                                      </p:to>
                                    </p:set>
                                    <p:animEffect transition="in" filter="slide(fromBottom)">
                                      <p:cBhvr>
                                        <p:cTn id="22"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Определение причины смерти животного</a:t>
            </a:r>
          </a:p>
        </p:txBody>
      </p:sp>
      <p:sp>
        <p:nvSpPr>
          <p:cNvPr id="22531" name="Rectangle 3"/>
          <p:cNvSpPr>
            <a:spLocks noGrp="1"/>
          </p:cNvSpPr>
          <p:nvPr>
            <p:ph type="body" idx="1"/>
          </p:nvPr>
        </p:nvSpPr>
        <p:spPr/>
        <p:txBody>
          <a:bodyPr/>
          <a:lstStyle/>
          <a:p>
            <a:endParaRPr lang="ru-RU" smtClean="0"/>
          </a:p>
        </p:txBody>
      </p:sp>
      <p:pic>
        <p:nvPicPr>
          <p:cNvPr id="22532" name="Picture 4" descr="PIC_0060"/>
          <p:cNvPicPr>
            <a:picLocks noChangeAspect="1" noChangeArrowheads="1"/>
          </p:cNvPicPr>
          <p:nvPr/>
        </p:nvPicPr>
        <p:blipFill>
          <a:blip r:embed="rId2" cstate="print"/>
          <a:srcRect/>
          <a:stretch>
            <a:fillRect/>
          </a:stretch>
        </p:blipFill>
        <p:spPr bwMode="auto">
          <a:xfrm>
            <a:off x="214282" y="1571612"/>
            <a:ext cx="8681694" cy="50006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2000"/>
                                        <p:tgtEl>
                                          <p:spTgt spid="22530"/>
                                        </p:tgtEl>
                                      </p:cBhvr>
                                    </p:animEffect>
                                  </p:childTnLst>
                                </p:cTn>
                              </p:par>
                              <p:par>
                                <p:cTn id="8" presetID="53"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 calcmode="lin" valueType="num">
                                      <p:cBhvr>
                                        <p:cTn id="10" dur="2000" fill="hold"/>
                                        <p:tgtEl>
                                          <p:spTgt spid="22532"/>
                                        </p:tgtEl>
                                        <p:attrNameLst>
                                          <p:attrName>ppt_w</p:attrName>
                                        </p:attrNameLst>
                                      </p:cBhvr>
                                      <p:tavLst>
                                        <p:tav tm="0">
                                          <p:val>
                                            <p:fltVal val="0"/>
                                          </p:val>
                                        </p:tav>
                                        <p:tav tm="100000">
                                          <p:val>
                                            <p:strVal val="#ppt_w"/>
                                          </p:val>
                                        </p:tav>
                                      </p:tavLst>
                                    </p:anim>
                                    <p:anim calcmode="lin" valueType="num">
                                      <p:cBhvr>
                                        <p:cTn id="11" dur="2000" fill="hold"/>
                                        <p:tgtEl>
                                          <p:spTgt spid="22532"/>
                                        </p:tgtEl>
                                        <p:attrNameLst>
                                          <p:attrName>ppt_h</p:attrName>
                                        </p:attrNameLst>
                                      </p:cBhvr>
                                      <p:tavLst>
                                        <p:tav tm="0">
                                          <p:val>
                                            <p:fltVal val="0"/>
                                          </p:val>
                                        </p:tav>
                                        <p:tav tm="100000">
                                          <p:val>
                                            <p:strVal val="#ppt_h"/>
                                          </p:val>
                                        </p:tav>
                                      </p:tavLst>
                                    </p:anim>
                                    <p:animEffect transition="in" filter="fade">
                                      <p:cBhvr>
                                        <p:cTn id="12"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a:defRPr/>
            </a:pPr>
            <a:r>
              <a:rPr lang="ru-RU" sz="3600" b="1" dirty="0" smtClean="0">
                <a:solidFill>
                  <a:schemeClr val="accent1">
                    <a:lumMod val="50000"/>
                  </a:schemeClr>
                </a:solidFill>
                <a:effectLst>
                  <a:outerShdw blurRad="38100" dist="38100" dir="2700000" algn="tl">
                    <a:srgbClr val="000000">
                      <a:alpha val="43137"/>
                    </a:srgbClr>
                  </a:outerShdw>
                </a:effectLst>
                <a:latin typeface="+mn-lt"/>
              </a:rPr>
              <a:t>Цифровая лаборатория «Архимед»</a:t>
            </a:r>
          </a:p>
        </p:txBody>
      </p:sp>
      <p:sp>
        <p:nvSpPr>
          <p:cNvPr id="24579" name="Rectangle 3"/>
          <p:cNvSpPr>
            <a:spLocks noGrp="1"/>
          </p:cNvSpPr>
          <p:nvPr>
            <p:ph type="body" idx="1"/>
          </p:nvPr>
        </p:nvSpPr>
        <p:spPr/>
        <p:txBody>
          <a:bodyPr/>
          <a:lstStyle/>
          <a:p>
            <a:pPr lvl="4" indent="187325">
              <a:defRPr/>
            </a:pPr>
            <a:r>
              <a:rPr lang="ru-RU" b="1" dirty="0" smtClean="0">
                <a:effectLst>
                  <a:outerShdw blurRad="38100" dist="38100" dir="2700000" algn="tl">
                    <a:srgbClr val="000000">
                      <a:alpha val="43137"/>
                    </a:srgbClr>
                  </a:outerShdw>
                </a:effectLst>
              </a:rPr>
              <a:t>                                         </a:t>
            </a:r>
            <a:r>
              <a:rPr lang="ru-RU" b="1" dirty="0" smtClean="0">
                <a:solidFill>
                  <a:schemeClr val="accent1">
                    <a:lumMod val="50000"/>
                  </a:schemeClr>
                </a:solidFill>
                <a:effectLst>
                  <a:outerShdw blurRad="38100" dist="38100" dir="2700000" algn="tl">
                    <a:srgbClr val="000000">
                      <a:alpha val="43137"/>
                    </a:srgbClr>
                  </a:outerShdw>
                </a:effectLst>
              </a:rPr>
              <a:t>- Схема сборки установки</a:t>
            </a: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buFont typeface="Arial" charset="0"/>
              <a:buNone/>
              <a:defRPr/>
            </a:pPr>
            <a:endParaRPr lang="ru-RU" b="1" dirty="0" smtClean="0">
              <a:solidFill>
                <a:schemeClr val="accent1">
                  <a:lumMod val="50000"/>
                </a:schemeClr>
              </a:solidFill>
              <a:effectLst>
                <a:outerShdw blurRad="38100" dist="38100" dir="2700000" algn="tl">
                  <a:srgbClr val="000000">
                    <a:alpha val="43137"/>
                  </a:srgbClr>
                </a:outerShdw>
              </a:effectLst>
            </a:endParaRPr>
          </a:p>
          <a:p>
            <a:pPr lvl="4">
              <a:buFont typeface="Arial" charset="0"/>
              <a:buNone/>
              <a:defRPr/>
            </a:pPr>
            <a:r>
              <a:rPr lang="ru-RU" b="1" dirty="0" smtClean="0">
                <a:solidFill>
                  <a:schemeClr val="accent1">
                    <a:lumMod val="50000"/>
                  </a:schemeClr>
                </a:solidFill>
                <a:effectLst>
                  <a:outerShdw blurRad="38100" dist="38100" dir="2700000" algn="tl">
                    <a:srgbClr val="000000">
                      <a:alpha val="43137"/>
                    </a:srgbClr>
                  </a:outerShdw>
                </a:effectLst>
              </a:rPr>
              <a:t>Установка в -</a:t>
            </a:r>
          </a:p>
          <a:p>
            <a:pPr lvl="4">
              <a:buFont typeface="Arial" charset="0"/>
              <a:buNone/>
              <a:defRPr/>
            </a:pPr>
            <a:r>
              <a:rPr lang="ru-RU" b="1" dirty="0" smtClean="0">
                <a:solidFill>
                  <a:schemeClr val="accent1">
                    <a:lumMod val="50000"/>
                  </a:schemeClr>
                </a:solidFill>
                <a:effectLst>
                  <a:outerShdw blurRad="38100" dist="38100" dir="2700000" algn="tl">
                    <a:srgbClr val="000000">
                      <a:alpha val="43137"/>
                    </a:srgbClr>
                  </a:outerShdw>
                </a:effectLst>
              </a:rPr>
              <a:t>сборе</a:t>
            </a:r>
          </a:p>
        </p:txBody>
      </p:sp>
      <p:pic>
        <p:nvPicPr>
          <p:cNvPr id="23556" name="Picture 4"/>
          <p:cNvPicPr>
            <a:picLocks noChangeAspect="1" noChangeArrowheads="1"/>
          </p:cNvPicPr>
          <p:nvPr/>
        </p:nvPicPr>
        <p:blipFill>
          <a:blip r:embed="rId2"/>
          <a:srcRect/>
          <a:stretch>
            <a:fillRect/>
          </a:stretch>
        </p:blipFill>
        <p:spPr bwMode="auto">
          <a:xfrm>
            <a:off x="0" y="1428750"/>
            <a:ext cx="4857750" cy="4429125"/>
          </a:xfrm>
          <a:prstGeom prst="rect">
            <a:avLst/>
          </a:prstGeom>
          <a:ln>
            <a:noFill/>
          </a:ln>
          <a:effectLst>
            <a:outerShdw blurRad="292100" dist="139700" dir="2700000" algn="tl" rotWithShape="0">
              <a:srgbClr val="333333">
                <a:alpha val="65000"/>
              </a:srgbClr>
            </a:outerShdw>
          </a:effectLst>
        </p:spPr>
      </p:pic>
      <p:pic>
        <p:nvPicPr>
          <p:cNvPr id="23557" name="Picture 5" descr="Изображение 5412"/>
          <p:cNvPicPr>
            <a:picLocks noChangeAspect="1" noChangeArrowheads="1"/>
          </p:cNvPicPr>
          <p:nvPr/>
        </p:nvPicPr>
        <p:blipFill>
          <a:blip r:embed="rId3"/>
          <a:srcRect/>
          <a:stretch>
            <a:fillRect/>
          </a:stretch>
        </p:blipFill>
        <p:spPr bwMode="auto">
          <a:xfrm>
            <a:off x="4357688" y="3643313"/>
            <a:ext cx="4643437" cy="3071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3000"/>
                                        <p:tgtEl>
                                          <p:spTgt spid="23554"/>
                                        </p:tgtEl>
                                      </p:cBhvr>
                                    </p:animEffect>
                                  </p:childTnLst>
                                </p:cTn>
                              </p:par>
                              <p:par>
                                <p:cTn id="8" presetID="18" presetClass="entr" presetSubtype="12"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strips(downLeft)">
                                      <p:cBhvr>
                                        <p:cTn id="10" dur="2000"/>
                                        <p:tgtEl>
                                          <p:spTgt spid="23556"/>
                                        </p:tgtEl>
                                      </p:cBhvr>
                                    </p:animEffect>
                                  </p:childTnLst>
                                </p:cTn>
                              </p:par>
                            </p:childTnLst>
                          </p:cTn>
                        </p:par>
                        <p:par>
                          <p:cTn id="11" fill="hold">
                            <p:stCondLst>
                              <p:cond delay="3000"/>
                            </p:stCondLst>
                            <p:childTnLst>
                              <p:par>
                                <p:cTn id="12" presetID="53" presetClass="entr" presetSubtype="0" fill="hold" grpId="0" nodeType="after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p:cTn id="14" dur="20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24579">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4579">
                                            <p:txEl>
                                              <p:pRg st="12" end="12"/>
                                            </p:txEl>
                                          </p:spTgt>
                                        </p:tgtEl>
                                        <p:attrNameLst>
                                          <p:attrName>style.visibility</p:attrName>
                                        </p:attrNameLst>
                                      </p:cBhvr>
                                      <p:to>
                                        <p:strVal val="visible"/>
                                      </p:to>
                                    </p:set>
                                    <p:anim calcmode="lin" valueType="num">
                                      <p:cBhvr>
                                        <p:cTn id="19" dur="2000" fill="hold"/>
                                        <p:tgtEl>
                                          <p:spTgt spid="24579">
                                            <p:txEl>
                                              <p:pRg st="12" end="12"/>
                                            </p:txEl>
                                          </p:spTgt>
                                        </p:tgtEl>
                                        <p:attrNameLst>
                                          <p:attrName>ppt_w</p:attrName>
                                        </p:attrNameLst>
                                      </p:cBhvr>
                                      <p:tavLst>
                                        <p:tav tm="0">
                                          <p:val>
                                            <p:fltVal val="0"/>
                                          </p:val>
                                        </p:tav>
                                        <p:tav tm="100000">
                                          <p:val>
                                            <p:strVal val="#ppt_w"/>
                                          </p:val>
                                        </p:tav>
                                      </p:tavLst>
                                    </p:anim>
                                    <p:anim calcmode="lin" valueType="num">
                                      <p:cBhvr>
                                        <p:cTn id="20" dur="2000" fill="hold"/>
                                        <p:tgtEl>
                                          <p:spTgt spid="24579">
                                            <p:txEl>
                                              <p:pRg st="12" end="12"/>
                                            </p:txEl>
                                          </p:spTgt>
                                        </p:tgtEl>
                                        <p:attrNameLst>
                                          <p:attrName>ppt_h</p:attrName>
                                        </p:attrNameLst>
                                      </p:cBhvr>
                                      <p:tavLst>
                                        <p:tav tm="0">
                                          <p:val>
                                            <p:fltVal val="0"/>
                                          </p:val>
                                        </p:tav>
                                        <p:tav tm="100000">
                                          <p:val>
                                            <p:strVal val="#ppt_h"/>
                                          </p:val>
                                        </p:tav>
                                      </p:tavLst>
                                    </p:anim>
                                    <p:animEffect transition="in" filter="fade">
                                      <p:cBhvr>
                                        <p:cTn id="21" dur="2000"/>
                                        <p:tgtEl>
                                          <p:spTgt spid="24579">
                                            <p:txEl>
                                              <p:pRg st="12" end="1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4579">
                                            <p:txEl>
                                              <p:pRg st="13" end="13"/>
                                            </p:txEl>
                                          </p:spTgt>
                                        </p:tgtEl>
                                        <p:attrNameLst>
                                          <p:attrName>style.visibility</p:attrName>
                                        </p:attrNameLst>
                                      </p:cBhvr>
                                      <p:to>
                                        <p:strVal val="visible"/>
                                      </p:to>
                                    </p:set>
                                    <p:anim calcmode="lin" valueType="num">
                                      <p:cBhvr>
                                        <p:cTn id="24" dur="2000" fill="hold"/>
                                        <p:tgtEl>
                                          <p:spTgt spid="24579">
                                            <p:txEl>
                                              <p:pRg st="13" end="13"/>
                                            </p:txEl>
                                          </p:spTgt>
                                        </p:tgtEl>
                                        <p:attrNameLst>
                                          <p:attrName>ppt_w</p:attrName>
                                        </p:attrNameLst>
                                      </p:cBhvr>
                                      <p:tavLst>
                                        <p:tav tm="0">
                                          <p:val>
                                            <p:fltVal val="0"/>
                                          </p:val>
                                        </p:tav>
                                        <p:tav tm="100000">
                                          <p:val>
                                            <p:strVal val="#ppt_w"/>
                                          </p:val>
                                        </p:tav>
                                      </p:tavLst>
                                    </p:anim>
                                    <p:anim calcmode="lin" valueType="num">
                                      <p:cBhvr>
                                        <p:cTn id="25" dur="2000" fill="hold"/>
                                        <p:tgtEl>
                                          <p:spTgt spid="24579">
                                            <p:txEl>
                                              <p:pRg st="13" end="13"/>
                                            </p:txEl>
                                          </p:spTgt>
                                        </p:tgtEl>
                                        <p:attrNameLst>
                                          <p:attrName>ppt_h</p:attrName>
                                        </p:attrNameLst>
                                      </p:cBhvr>
                                      <p:tavLst>
                                        <p:tav tm="0">
                                          <p:val>
                                            <p:fltVal val="0"/>
                                          </p:val>
                                        </p:tav>
                                        <p:tav tm="100000">
                                          <p:val>
                                            <p:strVal val="#ppt_h"/>
                                          </p:val>
                                        </p:tav>
                                      </p:tavLst>
                                    </p:anim>
                                    <p:animEffect transition="in" filter="fade">
                                      <p:cBhvr>
                                        <p:cTn id="26" dur="2000"/>
                                        <p:tgtEl>
                                          <p:spTgt spid="24579">
                                            <p:txEl>
                                              <p:pRg st="13" end="13"/>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strips(downLeft)">
                                      <p:cBhvr>
                                        <p:cTn id="29"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endParaRPr lang="ru-RU" smtClean="0"/>
          </a:p>
        </p:txBody>
      </p:sp>
      <p:sp>
        <p:nvSpPr>
          <p:cNvPr id="7171" name="Rectangle 3"/>
          <p:cNvSpPr>
            <a:spLocks noGrp="1"/>
          </p:cNvSpPr>
          <p:nvPr>
            <p:ph type="body" idx="1"/>
          </p:nvPr>
        </p:nvSpPr>
        <p:spPr/>
        <p:txBody>
          <a:bodyPr/>
          <a:lstStyle/>
          <a:p>
            <a:endParaRPr lang="ru-RU" smtClean="0"/>
          </a:p>
        </p:txBody>
      </p:sp>
      <p:pic>
        <p:nvPicPr>
          <p:cNvPr id="6148" name="Picture 2" descr="D:\downloads\ohihranparmyaso.jpg"/>
          <p:cNvPicPr>
            <a:picLocks noChangeAspect="1" noChangeArrowheads="1"/>
          </p:cNvPicPr>
          <p:nvPr/>
        </p:nvPicPr>
        <p:blipFill>
          <a:blip r:embed="rId2"/>
          <a:srcRect/>
          <a:stretch>
            <a:fillRect/>
          </a:stretch>
        </p:blipFill>
        <p:spPr bwMode="auto">
          <a:xfrm>
            <a:off x="0" y="0"/>
            <a:ext cx="9144000" cy="6838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Картинка1"/>
          <p:cNvPicPr>
            <a:picLocks noRot="1" noChangeArrowheads="1"/>
          </p:cNvPicPr>
          <p:nvPr/>
        </p:nvPicPr>
        <p:blipFill>
          <a:blip r:embed="rId2"/>
          <a:srcRect/>
          <a:stretch>
            <a:fillRect/>
          </a:stretch>
        </p:blipFill>
        <p:spPr bwMode="auto">
          <a:xfrm>
            <a:off x="142844" y="142852"/>
            <a:ext cx="8858312" cy="65722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3000" fill="hold"/>
                                        <p:tgtEl>
                                          <p:spTgt spid="24578"/>
                                        </p:tgtEl>
                                        <p:attrNameLst>
                                          <p:attrName>ppt_w</p:attrName>
                                        </p:attrNameLst>
                                      </p:cBhvr>
                                      <p:tavLst>
                                        <p:tav tm="0">
                                          <p:val>
                                            <p:fltVal val="0"/>
                                          </p:val>
                                        </p:tav>
                                        <p:tav tm="100000">
                                          <p:val>
                                            <p:strVal val="#ppt_w"/>
                                          </p:val>
                                        </p:tav>
                                      </p:tavLst>
                                    </p:anim>
                                    <p:anim calcmode="lin" valueType="num">
                                      <p:cBhvr>
                                        <p:cTn id="8" dur="3000" fill="hold"/>
                                        <p:tgtEl>
                                          <p:spTgt spid="24578"/>
                                        </p:tgtEl>
                                        <p:attrNameLst>
                                          <p:attrName>ppt_h</p:attrName>
                                        </p:attrNameLst>
                                      </p:cBhvr>
                                      <p:tavLst>
                                        <p:tav tm="0">
                                          <p:val>
                                            <p:fltVal val="0"/>
                                          </p:val>
                                        </p:tav>
                                        <p:tav tm="100000">
                                          <p:val>
                                            <p:strVal val="#ppt_h"/>
                                          </p:val>
                                        </p:tav>
                                      </p:tavLst>
                                    </p:anim>
                                    <p:animEffect transition="in" filter="fade">
                                      <p:cBhvr>
                                        <p:cTn id="9" dur="3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571500" y="285750"/>
            <a:ext cx="8229600" cy="1143000"/>
          </a:xfrm>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Результаты определения калорийности</a:t>
            </a:r>
          </a:p>
        </p:txBody>
      </p:sp>
      <p:sp>
        <p:nvSpPr>
          <p:cNvPr id="26627" name="Rectangle 3"/>
          <p:cNvSpPr>
            <a:spLocks noGrp="1"/>
          </p:cNvSpPr>
          <p:nvPr>
            <p:ph type="body" idx="1"/>
          </p:nvPr>
        </p:nvSpPr>
        <p:spPr/>
        <p:txBody>
          <a:bodyPr/>
          <a:lstStyle/>
          <a:p>
            <a:pPr>
              <a:buFont typeface="Arial" charset="0"/>
              <a:buNone/>
              <a:defRPr/>
            </a:pPr>
            <a:r>
              <a:rPr lang="en-US" sz="1800" b="1" dirty="0" smtClean="0">
                <a:solidFill>
                  <a:schemeClr val="tx2">
                    <a:lumMod val="75000"/>
                  </a:schemeClr>
                </a:solidFill>
              </a:rPr>
              <a:t>Q = C</a:t>
            </a:r>
            <a:r>
              <a:rPr lang="en-US" sz="1800" b="1" baseline="-25000" dirty="0" smtClean="0">
                <a:solidFill>
                  <a:schemeClr val="tx2">
                    <a:lumMod val="75000"/>
                  </a:schemeClr>
                </a:solidFill>
              </a:rPr>
              <a:t>p</a:t>
            </a:r>
            <a:r>
              <a:rPr lang="en-US" sz="1800" b="1" dirty="0" smtClean="0">
                <a:solidFill>
                  <a:schemeClr val="tx2">
                    <a:lumMod val="75000"/>
                  </a:schemeClr>
                </a:solidFill>
              </a:rPr>
              <a:t> m  ∆t</a:t>
            </a:r>
            <a:endParaRPr lang="ru-RU" sz="1800" b="1" dirty="0" smtClean="0">
              <a:solidFill>
                <a:schemeClr val="tx2">
                  <a:lumMod val="75000"/>
                </a:schemeClr>
              </a:solidFill>
            </a:endParaRPr>
          </a:p>
          <a:p>
            <a:pPr>
              <a:buFont typeface="Arial" charset="0"/>
              <a:buNone/>
              <a:defRPr/>
            </a:pPr>
            <a:r>
              <a:rPr lang="en-US" sz="1800" b="1" dirty="0" smtClean="0">
                <a:solidFill>
                  <a:schemeClr val="tx2">
                    <a:lumMod val="75000"/>
                  </a:schemeClr>
                </a:solidFill>
              </a:rPr>
              <a:t>C</a:t>
            </a:r>
            <a:r>
              <a:rPr lang="en-US" sz="1800" b="1" baseline="-25000" dirty="0" smtClean="0">
                <a:solidFill>
                  <a:schemeClr val="tx2">
                    <a:lumMod val="75000"/>
                  </a:schemeClr>
                </a:solidFill>
              </a:rPr>
              <a:t>p</a:t>
            </a:r>
            <a:r>
              <a:rPr lang="ru-RU" sz="1800" b="1" dirty="0" smtClean="0">
                <a:solidFill>
                  <a:schemeClr val="tx2">
                    <a:lumMod val="75000"/>
                  </a:schemeClr>
                </a:solidFill>
              </a:rPr>
              <a:t> – теплоемкость воды.</a:t>
            </a:r>
          </a:p>
          <a:p>
            <a:pPr>
              <a:buFont typeface="Arial" charset="0"/>
              <a:buNone/>
              <a:defRPr/>
            </a:pPr>
            <a:r>
              <a:rPr lang="ru-RU" sz="1800" b="1" dirty="0" smtClean="0">
                <a:solidFill>
                  <a:schemeClr val="tx2">
                    <a:lumMod val="75000"/>
                  </a:schemeClr>
                </a:solidFill>
              </a:rPr>
              <a:t>∆</a:t>
            </a:r>
            <a:r>
              <a:rPr lang="en-US" sz="1800" b="1" dirty="0" smtClean="0">
                <a:solidFill>
                  <a:schemeClr val="tx2">
                    <a:lumMod val="75000"/>
                  </a:schemeClr>
                </a:solidFill>
              </a:rPr>
              <a:t>t</a:t>
            </a:r>
            <a:r>
              <a:rPr lang="ru-RU" sz="1800" b="1" dirty="0" smtClean="0">
                <a:solidFill>
                  <a:schemeClr val="tx2">
                    <a:lumMod val="75000"/>
                  </a:schemeClr>
                </a:solidFill>
              </a:rPr>
              <a:t> – изменение температуры воды.</a:t>
            </a:r>
          </a:p>
          <a:p>
            <a:pPr>
              <a:buFont typeface="Arial" charset="0"/>
              <a:buNone/>
              <a:defRPr/>
            </a:pPr>
            <a:r>
              <a:rPr lang="en-US" sz="1800" b="1" dirty="0" smtClean="0">
                <a:solidFill>
                  <a:schemeClr val="tx2">
                    <a:lumMod val="75000"/>
                  </a:schemeClr>
                </a:solidFill>
              </a:rPr>
              <a:t>m</a:t>
            </a:r>
            <a:r>
              <a:rPr lang="ru-RU" sz="1800" b="1" dirty="0" smtClean="0">
                <a:solidFill>
                  <a:schemeClr val="tx2">
                    <a:lumMod val="75000"/>
                  </a:schemeClr>
                </a:solidFill>
              </a:rPr>
              <a:t> – масса воды.</a:t>
            </a:r>
          </a:p>
          <a:p>
            <a:pPr>
              <a:buFont typeface="Arial" charset="0"/>
              <a:buNone/>
              <a:defRPr/>
            </a:pPr>
            <a:r>
              <a:rPr lang="en-US" sz="1800" b="1" dirty="0" smtClean="0">
                <a:solidFill>
                  <a:schemeClr val="tx2">
                    <a:lumMod val="75000"/>
                  </a:schemeClr>
                </a:solidFill>
              </a:rPr>
              <a:t>Q</a:t>
            </a:r>
            <a:r>
              <a:rPr lang="ru-RU" sz="1800" b="1" dirty="0" smtClean="0">
                <a:solidFill>
                  <a:schemeClr val="tx2">
                    <a:lumMod val="75000"/>
                  </a:schemeClr>
                </a:solidFill>
              </a:rPr>
              <a:t> – количество поглощенного тепла.</a:t>
            </a:r>
          </a:p>
          <a:p>
            <a:pPr>
              <a:buFont typeface="Arial" charset="0"/>
              <a:buNone/>
              <a:defRPr/>
            </a:pPr>
            <a:r>
              <a:rPr lang="ru-RU" sz="1800" b="1" dirty="0" smtClean="0">
                <a:solidFill>
                  <a:schemeClr val="tx2">
                    <a:lumMod val="75000"/>
                  </a:schemeClr>
                </a:solidFill>
              </a:rPr>
              <a:t>Теплоемкость воды при 25</a:t>
            </a:r>
            <a:r>
              <a:rPr lang="ru-RU" sz="1800" b="1" baseline="30000" dirty="0" smtClean="0">
                <a:solidFill>
                  <a:schemeClr val="tx2">
                    <a:lumMod val="75000"/>
                  </a:schemeClr>
                </a:solidFill>
              </a:rPr>
              <a:t>о</a:t>
            </a:r>
            <a:r>
              <a:rPr lang="ru-RU" sz="1800" b="1" dirty="0" smtClean="0">
                <a:solidFill>
                  <a:schemeClr val="tx2">
                    <a:lumMod val="75000"/>
                  </a:schemeClr>
                </a:solidFill>
              </a:rPr>
              <a:t>С равна 4,18 кДж/г </a:t>
            </a:r>
            <a:r>
              <a:rPr lang="ru-RU" sz="1800" b="1" baseline="30000" dirty="0" err="1" smtClean="0">
                <a:solidFill>
                  <a:schemeClr val="tx2">
                    <a:lumMod val="75000"/>
                  </a:schemeClr>
                </a:solidFill>
              </a:rPr>
              <a:t>о</a:t>
            </a:r>
            <a:r>
              <a:rPr lang="ru-RU" sz="1800" b="1" dirty="0" err="1" smtClean="0">
                <a:solidFill>
                  <a:schemeClr val="tx2">
                    <a:lumMod val="75000"/>
                  </a:schemeClr>
                </a:solidFill>
              </a:rPr>
              <a:t>С</a:t>
            </a:r>
            <a:r>
              <a:rPr lang="ru-RU" sz="1800" b="1" dirty="0" smtClean="0">
                <a:solidFill>
                  <a:schemeClr val="tx2">
                    <a:lumMod val="75000"/>
                  </a:schemeClr>
                </a:solidFill>
              </a:rPr>
              <a:t>)</a:t>
            </a:r>
          </a:p>
          <a:p>
            <a:pPr>
              <a:buFont typeface="Arial" charset="0"/>
              <a:buNone/>
              <a:defRPr/>
            </a:pPr>
            <a:r>
              <a:rPr lang="en-US" sz="1800" b="1" dirty="0" smtClean="0">
                <a:solidFill>
                  <a:schemeClr val="tx2">
                    <a:lumMod val="75000"/>
                  </a:schemeClr>
                </a:solidFill>
              </a:rPr>
              <a:t>Q</a:t>
            </a:r>
            <a:r>
              <a:rPr lang="ru-RU" sz="1800" b="1" dirty="0" smtClean="0">
                <a:solidFill>
                  <a:schemeClr val="tx2">
                    <a:lumMod val="75000"/>
                  </a:schemeClr>
                </a:solidFill>
              </a:rPr>
              <a:t> = 4,18</a:t>
            </a:r>
            <a:r>
              <a:rPr lang="ru-RU" sz="1800" b="1" baseline="30000" dirty="0" smtClean="0">
                <a:solidFill>
                  <a:schemeClr val="tx2">
                    <a:lumMod val="75000"/>
                  </a:schemeClr>
                </a:solidFill>
              </a:rPr>
              <a:t>.</a:t>
            </a:r>
            <a:r>
              <a:rPr lang="ru-RU" sz="1800" b="1" dirty="0" smtClean="0">
                <a:solidFill>
                  <a:schemeClr val="tx2">
                    <a:lumMod val="75000"/>
                  </a:schemeClr>
                </a:solidFill>
              </a:rPr>
              <a:t> 50 </a:t>
            </a:r>
            <a:r>
              <a:rPr lang="ru-RU" sz="1800" b="1" baseline="30000" dirty="0" smtClean="0">
                <a:solidFill>
                  <a:schemeClr val="tx2">
                    <a:lumMod val="75000"/>
                  </a:schemeClr>
                </a:solidFill>
              </a:rPr>
              <a:t>.</a:t>
            </a:r>
            <a:r>
              <a:rPr lang="ru-RU" sz="1800" b="1" dirty="0" smtClean="0">
                <a:solidFill>
                  <a:schemeClr val="tx2">
                    <a:lumMod val="75000"/>
                  </a:schemeClr>
                </a:solidFill>
              </a:rPr>
              <a:t> 8 = 215,5 кДж/г .</a:t>
            </a:r>
          </a:p>
          <a:p>
            <a:pPr>
              <a:defRPr/>
            </a:pPr>
            <a:endParaRPr lang="ru-RU" sz="1800" b="1" dirty="0" smtClean="0">
              <a:solidFill>
                <a:schemeClr val="tx2">
                  <a:lumMod val="75000"/>
                </a:schemeClr>
              </a:solidFill>
            </a:endParaRPr>
          </a:p>
          <a:p>
            <a:pPr>
              <a:buFont typeface="Arial" charset="0"/>
              <a:buNone/>
              <a:defRPr/>
            </a:pPr>
            <a:r>
              <a:rPr lang="ru-RU" sz="1800" b="1" dirty="0" err="1" smtClean="0">
                <a:solidFill>
                  <a:schemeClr val="tx2">
                    <a:lumMod val="75000"/>
                  </a:schemeClr>
                </a:solidFill>
              </a:rPr>
              <a:t>Е</a:t>
            </a:r>
            <a:r>
              <a:rPr lang="ru-RU" sz="1800" b="1" baseline="-25000" dirty="0" err="1" smtClean="0">
                <a:solidFill>
                  <a:schemeClr val="tx2">
                    <a:lumMod val="75000"/>
                  </a:schemeClr>
                </a:solidFill>
              </a:rPr>
              <a:t>пищи</a:t>
            </a:r>
            <a:r>
              <a:rPr lang="ru-RU" sz="1800" b="1" dirty="0" smtClean="0">
                <a:solidFill>
                  <a:schemeClr val="tx2">
                    <a:lumMod val="75000"/>
                  </a:schemeClr>
                </a:solidFill>
              </a:rPr>
              <a:t> = </a:t>
            </a:r>
            <a:r>
              <a:rPr lang="en-US" sz="1800" b="1" dirty="0" smtClean="0">
                <a:solidFill>
                  <a:schemeClr val="tx2">
                    <a:lumMod val="75000"/>
                  </a:schemeClr>
                </a:solidFill>
              </a:rPr>
              <a:t>Q</a:t>
            </a:r>
            <a:r>
              <a:rPr lang="ru-RU" sz="1800" b="1" dirty="0" smtClean="0">
                <a:solidFill>
                  <a:schemeClr val="tx2">
                    <a:lumMod val="75000"/>
                  </a:schemeClr>
                </a:solidFill>
              </a:rPr>
              <a:t> / </a:t>
            </a:r>
            <a:r>
              <a:rPr lang="en-US" sz="1800" b="1" dirty="0" smtClean="0">
                <a:solidFill>
                  <a:schemeClr val="tx2">
                    <a:lumMod val="75000"/>
                  </a:schemeClr>
                </a:solidFill>
              </a:rPr>
              <a:t>m</a:t>
            </a:r>
            <a:r>
              <a:rPr lang="ru-RU" sz="1800" b="1" baseline="-25000" dirty="0" smtClean="0">
                <a:solidFill>
                  <a:schemeClr val="tx2">
                    <a:lumMod val="75000"/>
                  </a:schemeClr>
                </a:solidFill>
              </a:rPr>
              <a:t>пищи</a:t>
            </a:r>
            <a:endParaRPr lang="ru-RU" sz="1800" b="1" dirty="0" smtClean="0">
              <a:solidFill>
                <a:schemeClr val="tx2">
                  <a:lumMod val="75000"/>
                </a:schemeClr>
              </a:solidFill>
            </a:endParaRPr>
          </a:p>
          <a:p>
            <a:pPr>
              <a:buFont typeface="Arial" charset="0"/>
              <a:buNone/>
              <a:defRPr/>
            </a:pPr>
            <a:r>
              <a:rPr lang="ru-RU" sz="1800" b="1" dirty="0" smtClean="0">
                <a:solidFill>
                  <a:schemeClr val="tx2">
                    <a:lumMod val="75000"/>
                  </a:schemeClr>
                </a:solidFill>
              </a:rPr>
              <a:t> </a:t>
            </a:r>
            <a:r>
              <a:rPr lang="ru-RU" sz="1800" b="1" dirty="0" err="1" smtClean="0">
                <a:solidFill>
                  <a:schemeClr val="tx2">
                    <a:lumMod val="75000"/>
                  </a:schemeClr>
                </a:solidFill>
              </a:rPr>
              <a:t>Е</a:t>
            </a:r>
            <a:r>
              <a:rPr lang="ru-RU" sz="1800" b="1" baseline="-25000" dirty="0" err="1" smtClean="0">
                <a:solidFill>
                  <a:schemeClr val="tx2">
                    <a:lumMod val="75000"/>
                  </a:schemeClr>
                </a:solidFill>
              </a:rPr>
              <a:t>пищи</a:t>
            </a:r>
            <a:r>
              <a:rPr lang="ru-RU" sz="1800" b="1" baseline="-25000" dirty="0" smtClean="0">
                <a:solidFill>
                  <a:schemeClr val="tx2">
                    <a:lumMod val="75000"/>
                  </a:schemeClr>
                </a:solidFill>
              </a:rPr>
              <a:t> </a:t>
            </a:r>
            <a:r>
              <a:rPr lang="ru-RU" sz="1800" b="1" dirty="0" smtClean="0">
                <a:solidFill>
                  <a:schemeClr val="tx2">
                    <a:lumMod val="75000"/>
                  </a:schemeClr>
                </a:solidFill>
              </a:rPr>
              <a:t>– удельное количество энергии, содержащееся в пище.</a:t>
            </a:r>
          </a:p>
          <a:p>
            <a:pPr>
              <a:buFont typeface="Arial" charset="0"/>
              <a:buNone/>
              <a:defRPr/>
            </a:pPr>
            <a:r>
              <a:rPr lang="en-US" sz="1800" b="1" smtClean="0">
                <a:solidFill>
                  <a:schemeClr val="tx2">
                    <a:lumMod val="75000"/>
                  </a:schemeClr>
                </a:solidFill>
              </a:rPr>
              <a:t>m</a:t>
            </a:r>
            <a:r>
              <a:rPr lang="ru-RU" sz="1800" b="1" baseline="-25000" dirty="0" smtClean="0">
                <a:solidFill>
                  <a:schemeClr val="tx2">
                    <a:lumMod val="75000"/>
                  </a:schemeClr>
                </a:solidFill>
              </a:rPr>
              <a:t>пищи</a:t>
            </a:r>
            <a:r>
              <a:rPr lang="ru-RU" sz="1800" b="1" dirty="0" smtClean="0">
                <a:solidFill>
                  <a:schemeClr val="tx2">
                    <a:lumMod val="75000"/>
                  </a:schemeClr>
                </a:solidFill>
              </a:rPr>
              <a:t> – масса сгоревшей пищи.</a:t>
            </a:r>
          </a:p>
          <a:p>
            <a:pPr>
              <a:buFont typeface="Arial" charset="0"/>
              <a:buNone/>
              <a:defRPr/>
            </a:pPr>
            <a:r>
              <a:rPr lang="ru-RU" sz="1800" b="1" dirty="0" err="1" smtClean="0">
                <a:solidFill>
                  <a:schemeClr val="tx2">
                    <a:lumMod val="75000"/>
                  </a:schemeClr>
                </a:solidFill>
              </a:rPr>
              <a:t>Е</a:t>
            </a:r>
            <a:r>
              <a:rPr lang="ru-RU" sz="1800" b="1" baseline="-25000" dirty="0" err="1" smtClean="0">
                <a:solidFill>
                  <a:schemeClr val="tx2">
                    <a:lumMod val="75000"/>
                  </a:schemeClr>
                </a:solidFill>
              </a:rPr>
              <a:t>пищи</a:t>
            </a:r>
            <a:r>
              <a:rPr lang="ru-RU" sz="1800" b="1" dirty="0" smtClean="0">
                <a:solidFill>
                  <a:schemeClr val="tx2">
                    <a:lumMod val="75000"/>
                  </a:schemeClr>
                </a:solidFill>
              </a:rPr>
              <a:t> = </a:t>
            </a:r>
            <a:r>
              <a:rPr lang="en-US" sz="1800" b="1" dirty="0" smtClean="0">
                <a:solidFill>
                  <a:schemeClr val="tx2">
                    <a:lumMod val="75000"/>
                  </a:schemeClr>
                </a:solidFill>
              </a:rPr>
              <a:t>Q</a:t>
            </a:r>
            <a:r>
              <a:rPr lang="ru-RU" sz="1800" b="1" dirty="0" smtClean="0">
                <a:solidFill>
                  <a:schemeClr val="tx2">
                    <a:lumMod val="75000"/>
                  </a:schemeClr>
                </a:solidFill>
              </a:rPr>
              <a:t> / </a:t>
            </a:r>
            <a:r>
              <a:rPr lang="en-US" sz="1800" b="1" dirty="0" smtClean="0">
                <a:solidFill>
                  <a:schemeClr val="tx2">
                    <a:lumMod val="75000"/>
                  </a:schemeClr>
                </a:solidFill>
              </a:rPr>
              <a:t>m</a:t>
            </a:r>
            <a:r>
              <a:rPr lang="ru-RU" sz="1800" b="1" baseline="-25000" dirty="0" smtClean="0">
                <a:solidFill>
                  <a:schemeClr val="tx2">
                    <a:lumMod val="75000"/>
                  </a:schemeClr>
                </a:solidFill>
              </a:rPr>
              <a:t>пищи</a:t>
            </a:r>
            <a:r>
              <a:rPr lang="ru-RU" sz="1800" b="1" dirty="0" smtClean="0">
                <a:solidFill>
                  <a:schemeClr val="tx2">
                    <a:lumMod val="75000"/>
                  </a:schemeClr>
                </a:solidFill>
              </a:rPr>
              <a:t>;  </a:t>
            </a:r>
            <a:r>
              <a:rPr lang="ru-RU" sz="1800" b="1" dirty="0" err="1" smtClean="0">
                <a:solidFill>
                  <a:schemeClr val="tx2">
                    <a:lumMod val="75000"/>
                  </a:schemeClr>
                </a:solidFill>
              </a:rPr>
              <a:t>Е</a:t>
            </a:r>
            <a:r>
              <a:rPr lang="ru-RU" sz="1800" b="1" baseline="-25000" dirty="0" err="1" smtClean="0">
                <a:solidFill>
                  <a:schemeClr val="tx2">
                    <a:lumMod val="75000"/>
                  </a:schemeClr>
                </a:solidFill>
              </a:rPr>
              <a:t>пищи</a:t>
            </a:r>
            <a:r>
              <a:rPr lang="ru-RU" sz="1800" b="1" dirty="0" smtClean="0">
                <a:solidFill>
                  <a:schemeClr val="tx2">
                    <a:lumMod val="75000"/>
                  </a:schemeClr>
                </a:solidFill>
              </a:rPr>
              <a:t> =  215,5 / 0,4218 = 510,9кДж/г.</a:t>
            </a:r>
          </a:p>
          <a:p>
            <a:pPr>
              <a:buFont typeface="Arial" charset="0"/>
              <a:buNone/>
              <a:defRPr/>
            </a:pPr>
            <a:r>
              <a:rPr lang="ru-RU" sz="1800" b="1" dirty="0" smtClean="0">
                <a:solidFill>
                  <a:schemeClr val="tx2">
                    <a:lumMod val="75000"/>
                  </a:schemeClr>
                </a:solidFill>
              </a:rPr>
              <a:t>510,9 кДж/г = 122,03 ккал</a:t>
            </a:r>
          </a:p>
          <a:p>
            <a:pPr>
              <a:defRPr/>
            </a:pPr>
            <a:endParaRPr lang="ru-RU" sz="1800" dirty="0" smtClean="0"/>
          </a:p>
          <a:p>
            <a:pPr>
              <a:defRPr/>
            </a:pPr>
            <a:endParaRPr lang="ru-RU"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anim calcmode="lin" valueType="num">
                                      <p:cBhvr>
                                        <p:cTn id="8" dur="2000" fill="hold"/>
                                        <p:tgtEl>
                                          <p:spTgt spid="25602"/>
                                        </p:tgtEl>
                                        <p:attrNameLst>
                                          <p:attrName>ppt_x</p:attrName>
                                        </p:attrNameLst>
                                      </p:cBhvr>
                                      <p:tavLst>
                                        <p:tav tm="0">
                                          <p:val>
                                            <p:strVal val="#ppt_x"/>
                                          </p:val>
                                        </p:tav>
                                        <p:tav tm="100000">
                                          <p:val>
                                            <p:strVal val="#ppt_x"/>
                                          </p:val>
                                        </p:tav>
                                      </p:tavLst>
                                    </p:anim>
                                    <p:anim calcmode="lin" valueType="num">
                                      <p:cBhvr>
                                        <p:cTn id="9" dur="2000" fill="hold"/>
                                        <p:tgtEl>
                                          <p:spTgt spid="2560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500"/>
                                        <p:tgtEl>
                                          <p:spTgt spid="26627">
                                            <p:txEl>
                                              <p:pRg st="0" end="0"/>
                                            </p:txEl>
                                          </p:spTgt>
                                        </p:tgtEl>
                                      </p:cBhvr>
                                    </p:animEffect>
                                    <p:anim calcmode="lin" valueType="num">
                                      <p:cBhvr>
                                        <p:cTn id="14"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Effect transition="in" filter="fade">
                                      <p:cBhvr>
                                        <p:cTn id="19" dur="500"/>
                                        <p:tgtEl>
                                          <p:spTgt spid="26627">
                                            <p:txEl>
                                              <p:pRg st="1" end="1"/>
                                            </p:txEl>
                                          </p:spTgt>
                                        </p:tgtEl>
                                      </p:cBhvr>
                                    </p:animEffect>
                                    <p:anim calcmode="lin" valueType="num">
                                      <p:cBhvr>
                                        <p:cTn id="20"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Effect transition="in" filter="fade">
                                      <p:cBhvr>
                                        <p:cTn id="25" dur="500"/>
                                        <p:tgtEl>
                                          <p:spTgt spid="26627">
                                            <p:txEl>
                                              <p:pRg st="2" end="2"/>
                                            </p:txEl>
                                          </p:spTgt>
                                        </p:tgtEl>
                                      </p:cBhvr>
                                    </p:animEffect>
                                    <p:anim calcmode="lin" valueType="num">
                                      <p:cBhvr>
                                        <p:cTn id="26"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Effect transition="in" filter="fade">
                                      <p:cBhvr>
                                        <p:cTn id="31" dur="500"/>
                                        <p:tgtEl>
                                          <p:spTgt spid="26627">
                                            <p:txEl>
                                              <p:pRg st="3" end="3"/>
                                            </p:txEl>
                                          </p:spTgt>
                                        </p:tgtEl>
                                      </p:cBhvr>
                                    </p:animEffect>
                                    <p:anim calcmode="lin" valueType="num">
                                      <p:cBhvr>
                                        <p:cTn id="32"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Effect transition="in" filter="fade">
                                      <p:cBhvr>
                                        <p:cTn id="37" dur="500"/>
                                        <p:tgtEl>
                                          <p:spTgt spid="26627">
                                            <p:txEl>
                                              <p:pRg st="4" end="4"/>
                                            </p:txEl>
                                          </p:spTgt>
                                        </p:tgtEl>
                                      </p:cBhvr>
                                    </p:animEffect>
                                    <p:anim calcmode="lin" valueType="num">
                                      <p:cBhvr>
                                        <p:cTn id="38"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26627">
                                            <p:txEl>
                                              <p:pRg st="5" end="5"/>
                                            </p:txEl>
                                          </p:spTgt>
                                        </p:tgtEl>
                                        <p:attrNameLst>
                                          <p:attrName>style.visibility</p:attrName>
                                        </p:attrNameLst>
                                      </p:cBhvr>
                                      <p:to>
                                        <p:strVal val="visible"/>
                                      </p:to>
                                    </p:set>
                                    <p:animEffect transition="in" filter="fade">
                                      <p:cBhvr>
                                        <p:cTn id="43" dur="500"/>
                                        <p:tgtEl>
                                          <p:spTgt spid="26627">
                                            <p:txEl>
                                              <p:pRg st="5" end="5"/>
                                            </p:txEl>
                                          </p:spTgt>
                                        </p:tgtEl>
                                      </p:cBhvr>
                                    </p:animEffect>
                                    <p:anim calcmode="lin" valueType="num">
                                      <p:cBhvr>
                                        <p:cTn id="44"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6627">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6627">
                                            <p:txEl>
                                              <p:pRg st="6" end="6"/>
                                            </p:txEl>
                                          </p:spTgt>
                                        </p:tgtEl>
                                        <p:attrNameLst>
                                          <p:attrName>style.visibility</p:attrName>
                                        </p:attrNameLst>
                                      </p:cBhvr>
                                      <p:to>
                                        <p:strVal val="visible"/>
                                      </p:to>
                                    </p:set>
                                    <p:animEffect transition="in" filter="fade">
                                      <p:cBhvr>
                                        <p:cTn id="49" dur="500"/>
                                        <p:tgtEl>
                                          <p:spTgt spid="26627">
                                            <p:txEl>
                                              <p:pRg st="6" end="6"/>
                                            </p:txEl>
                                          </p:spTgt>
                                        </p:tgtEl>
                                      </p:cBhvr>
                                    </p:animEffect>
                                    <p:anim calcmode="lin" valueType="num">
                                      <p:cBhvr>
                                        <p:cTn id="50"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6627">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Effect transition="in" filter="fade">
                                      <p:cBhvr>
                                        <p:cTn id="55" dur="500"/>
                                        <p:tgtEl>
                                          <p:spTgt spid="26627">
                                            <p:txEl>
                                              <p:pRg st="8" end="8"/>
                                            </p:txEl>
                                          </p:spTgt>
                                        </p:tgtEl>
                                      </p:cBhvr>
                                    </p:animEffect>
                                    <p:anim calcmode="lin" valueType="num">
                                      <p:cBhvr>
                                        <p:cTn id="56"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26627">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26627">
                                            <p:txEl>
                                              <p:pRg st="9" end="9"/>
                                            </p:txEl>
                                          </p:spTgt>
                                        </p:tgtEl>
                                        <p:attrNameLst>
                                          <p:attrName>style.visibility</p:attrName>
                                        </p:attrNameLst>
                                      </p:cBhvr>
                                      <p:to>
                                        <p:strVal val="visible"/>
                                      </p:to>
                                    </p:set>
                                    <p:animEffect transition="in" filter="fade">
                                      <p:cBhvr>
                                        <p:cTn id="61" dur="500"/>
                                        <p:tgtEl>
                                          <p:spTgt spid="26627">
                                            <p:txEl>
                                              <p:pRg st="9" end="9"/>
                                            </p:txEl>
                                          </p:spTgt>
                                        </p:tgtEl>
                                      </p:cBhvr>
                                    </p:animEffect>
                                    <p:anim calcmode="lin" valueType="num">
                                      <p:cBhvr>
                                        <p:cTn id="62"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26627">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26627">
                                            <p:txEl>
                                              <p:pRg st="10" end="10"/>
                                            </p:txEl>
                                          </p:spTgt>
                                        </p:tgtEl>
                                        <p:attrNameLst>
                                          <p:attrName>style.visibility</p:attrName>
                                        </p:attrNameLst>
                                      </p:cBhvr>
                                      <p:to>
                                        <p:strVal val="visible"/>
                                      </p:to>
                                    </p:set>
                                    <p:animEffect transition="in" filter="fade">
                                      <p:cBhvr>
                                        <p:cTn id="67" dur="500"/>
                                        <p:tgtEl>
                                          <p:spTgt spid="26627">
                                            <p:txEl>
                                              <p:pRg st="10" end="10"/>
                                            </p:txEl>
                                          </p:spTgt>
                                        </p:tgtEl>
                                      </p:cBhvr>
                                    </p:animEffect>
                                    <p:anim calcmode="lin" valueType="num">
                                      <p:cBhvr>
                                        <p:cTn id="68"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26627">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grpId="0" nodeType="afterEffect">
                                  <p:stCondLst>
                                    <p:cond delay="0"/>
                                  </p:stCondLst>
                                  <p:childTnLst>
                                    <p:set>
                                      <p:cBhvr>
                                        <p:cTn id="72" dur="1" fill="hold">
                                          <p:stCondLst>
                                            <p:cond delay="0"/>
                                          </p:stCondLst>
                                        </p:cTn>
                                        <p:tgtEl>
                                          <p:spTgt spid="26627">
                                            <p:txEl>
                                              <p:pRg st="11" end="11"/>
                                            </p:txEl>
                                          </p:spTgt>
                                        </p:tgtEl>
                                        <p:attrNameLst>
                                          <p:attrName>style.visibility</p:attrName>
                                        </p:attrNameLst>
                                      </p:cBhvr>
                                      <p:to>
                                        <p:strVal val="visible"/>
                                      </p:to>
                                    </p:set>
                                    <p:animEffect transition="in" filter="fade">
                                      <p:cBhvr>
                                        <p:cTn id="73" dur="500"/>
                                        <p:tgtEl>
                                          <p:spTgt spid="26627">
                                            <p:txEl>
                                              <p:pRg st="11" end="11"/>
                                            </p:txEl>
                                          </p:spTgt>
                                        </p:tgtEl>
                                      </p:cBhvr>
                                    </p:animEffect>
                                    <p:anim calcmode="lin" valueType="num">
                                      <p:cBhvr>
                                        <p:cTn id="74" dur="5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26627">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7" presetClass="entr" presetSubtype="0" fill="hold" grpId="0" nodeType="afterEffect">
                                  <p:stCondLst>
                                    <p:cond delay="0"/>
                                  </p:stCondLst>
                                  <p:childTnLst>
                                    <p:set>
                                      <p:cBhvr>
                                        <p:cTn id="78" dur="1" fill="hold">
                                          <p:stCondLst>
                                            <p:cond delay="0"/>
                                          </p:stCondLst>
                                        </p:cTn>
                                        <p:tgtEl>
                                          <p:spTgt spid="26627">
                                            <p:txEl>
                                              <p:pRg st="12" end="12"/>
                                            </p:txEl>
                                          </p:spTgt>
                                        </p:tgtEl>
                                        <p:attrNameLst>
                                          <p:attrName>style.visibility</p:attrName>
                                        </p:attrNameLst>
                                      </p:cBhvr>
                                      <p:to>
                                        <p:strVal val="visible"/>
                                      </p:to>
                                    </p:set>
                                    <p:animEffect transition="in" filter="fade">
                                      <p:cBhvr>
                                        <p:cTn id="79" dur="500"/>
                                        <p:tgtEl>
                                          <p:spTgt spid="26627">
                                            <p:txEl>
                                              <p:pRg st="12" end="12"/>
                                            </p:txEl>
                                          </p:spTgt>
                                        </p:tgtEl>
                                      </p:cBhvr>
                                    </p:animEffect>
                                    <p:anim calcmode="lin" valueType="num">
                                      <p:cBhvr>
                                        <p:cTn id="80" dur="500" fill="hold"/>
                                        <p:tgtEl>
                                          <p:spTgt spid="26627">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2662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sz="4000" b="1" dirty="0" smtClean="0">
                <a:solidFill>
                  <a:schemeClr val="tx2">
                    <a:lumMod val="75000"/>
                  </a:schemeClr>
                </a:solidFill>
                <a:effectLst>
                  <a:outerShdw blurRad="38100" dist="38100" dir="2700000" algn="tl">
                    <a:srgbClr val="000000">
                      <a:alpha val="43137"/>
                    </a:srgbClr>
                  </a:outerShdw>
                </a:effectLst>
                <a:latin typeface="+mn-lt"/>
              </a:rPr>
              <a:t>Социологический опрос покупателей</a:t>
            </a:r>
          </a:p>
        </p:txBody>
      </p:sp>
      <p:sp>
        <p:nvSpPr>
          <p:cNvPr id="3" name="Содержимое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r>
              <a:rPr lang="ru-RU" b="1" dirty="0" smtClean="0">
                <a:solidFill>
                  <a:schemeClr val="tx2">
                    <a:lumMod val="75000"/>
                  </a:schemeClr>
                </a:solidFill>
              </a:rPr>
              <a:t>Вопросы анкеты:</a:t>
            </a:r>
          </a:p>
          <a:p>
            <a:pPr eaLnBrk="1" fontAlgn="auto" hangingPunct="1">
              <a:spcAft>
                <a:spcPts val="0"/>
              </a:spcAft>
              <a:buFont typeface="Arial" pitchFamily="34" charset="0"/>
              <a:buNone/>
              <a:defRPr/>
            </a:pPr>
            <a:r>
              <a:rPr lang="ru-RU" b="1" dirty="0" smtClean="0">
                <a:solidFill>
                  <a:schemeClr val="tx2">
                    <a:lumMod val="75000"/>
                  </a:schemeClr>
                </a:solidFill>
              </a:rPr>
              <a:t>1. При покупке, мясу каких животных вы отдаете предпочтение?</a:t>
            </a:r>
          </a:p>
          <a:p>
            <a:pPr eaLnBrk="1" fontAlgn="auto" hangingPunct="1">
              <a:spcAft>
                <a:spcPts val="0"/>
              </a:spcAft>
              <a:buFont typeface="Arial" pitchFamily="34" charset="0"/>
              <a:buNone/>
              <a:defRPr/>
            </a:pPr>
            <a:r>
              <a:rPr lang="ru-RU" b="1" dirty="0" smtClean="0">
                <a:solidFill>
                  <a:schemeClr val="tx2">
                    <a:lumMod val="75000"/>
                  </a:schemeClr>
                </a:solidFill>
              </a:rPr>
              <a:t>2. Какие сорта мяса чаще всего покупаете?</a:t>
            </a:r>
          </a:p>
          <a:p>
            <a:pPr eaLnBrk="1" fontAlgn="auto" hangingPunct="1">
              <a:spcAft>
                <a:spcPts val="0"/>
              </a:spcAft>
              <a:buFont typeface="Arial" pitchFamily="34" charset="0"/>
              <a:buNone/>
              <a:defRPr/>
            </a:pPr>
            <a:r>
              <a:rPr lang="ru-RU" b="1" dirty="0" smtClean="0">
                <a:solidFill>
                  <a:schemeClr val="tx2">
                    <a:lumMod val="75000"/>
                  </a:schemeClr>
                </a:solidFill>
              </a:rPr>
              <a:t>3. Обращаете ли внимание на категорию мяса?</a:t>
            </a:r>
          </a:p>
          <a:p>
            <a:pPr eaLnBrk="1" fontAlgn="auto" hangingPunct="1">
              <a:spcAft>
                <a:spcPts val="0"/>
              </a:spcAft>
              <a:buFont typeface="Arial" pitchFamily="34" charset="0"/>
              <a:buNone/>
              <a:defRPr/>
            </a:pPr>
            <a:r>
              <a:rPr lang="ru-RU" b="1" dirty="0" smtClean="0">
                <a:solidFill>
                  <a:schemeClr val="tx2">
                    <a:lumMod val="75000"/>
                  </a:schemeClr>
                </a:solidFill>
              </a:rPr>
              <a:t>4. Какое мясо вы  покупаете в </a:t>
            </a:r>
            <a:r>
              <a:rPr lang="ru-RU" b="1" dirty="0" err="1" smtClean="0">
                <a:solidFill>
                  <a:schemeClr val="tx2">
                    <a:lumMod val="75000"/>
                  </a:schemeClr>
                </a:solidFill>
              </a:rPr>
              <a:t>Когалыме</a:t>
            </a:r>
            <a:r>
              <a:rPr lang="ru-RU" b="1" dirty="0" smtClean="0">
                <a:solidFill>
                  <a:schemeClr val="tx2">
                    <a:lumMod val="75000"/>
                  </a:schemeClr>
                </a:solidFill>
              </a:rPr>
              <a:t>:</a:t>
            </a:r>
          </a:p>
          <a:p>
            <a:pPr eaLnBrk="1" fontAlgn="auto" hangingPunct="1">
              <a:spcAft>
                <a:spcPts val="0"/>
              </a:spcAft>
              <a:buFont typeface="Arial" pitchFamily="34" charset="0"/>
              <a:buNone/>
              <a:defRPr/>
            </a:pPr>
            <a:r>
              <a:rPr lang="ru-RU" b="1" dirty="0" smtClean="0">
                <a:solidFill>
                  <a:schemeClr val="tx2">
                    <a:lumMod val="75000"/>
                  </a:schemeClr>
                </a:solidFill>
              </a:rPr>
              <a:t>	-парное;</a:t>
            </a:r>
          </a:p>
          <a:p>
            <a:pPr eaLnBrk="1" fontAlgn="auto" hangingPunct="1">
              <a:spcAft>
                <a:spcPts val="0"/>
              </a:spcAft>
              <a:buFont typeface="Arial" pitchFamily="34" charset="0"/>
              <a:buNone/>
              <a:defRPr/>
            </a:pPr>
            <a:r>
              <a:rPr lang="ru-RU" b="1" dirty="0" smtClean="0">
                <a:solidFill>
                  <a:schemeClr val="tx2">
                    <a:lumMod val="75000"/>
                  </a:schemeClr>
                </a:solidFill>
              </a:rPr>
              <a:t>	- остывшее;</a:t>
            </a:r>
          </a:p>
          <a:p>
            <a:pPr eaLnBrk="1" fontAlgn="auto" hangingPunct="1">
              <a:spcAft>
                <a:spcPts val="0"/>
              </a:spcAft>
              <a:buFont typeface="Arial" pitchFamily="34" charset="0"/>
              <a:buNone/>
              <a:defRPr/>
            </a:pPr>
            <a:r>
              <a:rPr lang="ru-RU" b="1" dirty="0" smtClean="0">
                <a:solidFill>
                  <a:schemeClr val="tx2">
                    <a:lumMod val="75000"/>
                  </a:schemeClr>
                </a:solidFill>
              </a:rPr>
              <a:t>	- охлажденное;</a:t>
            </a:r>
          </a:p>
          <a:p>
            <a:pPr eaLnBrk="1" fontAlgn="auto" hangingPunct="1">
              <a:spcAft>
                <a:spcPts val="0"/>
              </a:spcAft>
              <a:buFont typeface="Arial" pitchFamily="34" charset="0"/>
              <a:buNone/>
              <a:defRPr/>
            </a:pPr>
            <a:r>
              <a:rPr lang="ru-RU" b="1" dirty="0" smtClean="0">
                <a:solidFill>
                  <a:schemeClr val="tx2">
                    <a:lumMod val="75000"/>
                  </a:schemeClr>
                </a:solidFill>
              </a:rPr>
              <a:t>	- подмороженное;</a:t>
            </a:r>
          </a:p>
          <a:p>
            <a:pPr eaLnBrk="1" fontAlgn="auto" hangingPunct="1">
              <a:spcAft>
                <a:spcPts val="0"/>
              </a:spcAft>
              <a:buFont typeface="Arial" pitchFamily="34" charset="0"/>
              <a:buNone/>
              <a:defRPr/>
            </a:pPr>
            <a:r>
              <a:rPr lang="ru-RU" b="1" dirty="0" smtClean="0">
                <a:solidFill>
                  <a:schemeClr val="tx2">
                    <a:lumMod val="75000"/>
                  </a:schemeClr>
                </a:solidFill>
              </a:rPr>
              <a:t>	- замороженное.</a:t>
            </a:r>
          </a:p>
          <a:p>
            <a:pPr eaLnBrk="1" fontAlgn="auto" hangingPunct="1">
              <a:spcAft>
                <a:spcPts val="0"/>
              </a:spcAft>
              <a:buFont typeface="Arial" pitchFamily="34" charset="0"/>
              <a:buNone/>
              <a:defRPr/>
            </a:pPr>
            <a:r>
              <a:rPr lang="ru-RU" b="1" dirty="0" smtClean="0">
                <a:solidFill>
                  <a:schemeClr val="tx2">
                    <a:lumMod val="75000"/>
                  </a:schemeClr>
                </a:solidFill>
              </a:rPr>
              <a:t>5. Как проверяете свежесть мяса при покупке?</a:t>
            </a:r>
          </a:p>
          <a:p>
            <a:pPr eaLnBrk="1" fontAlgn="auto" hangingPunct="1">
              <a:spcAft>
                <a:spcPts val="0"/>
              </a:spcAft>
              <a:buFont typeface="Arial" pitchFamily="34" charset="0"/>
              <a:buNone/>
              <a:defRPr/>
            </a:pPr>
            <a:r>
              <a:rPr lang="ru-RU" b="1" dirty="0" smtClean="0">
                <a:solidFill>
                  <a:schemeClr val="tx2">
                    <a:lumMod val="75000"/>
                  </a:schemeClr>
                </a:solidFill>
              </a:rPr>
              <a:t>6. Требуете ли сертификаты качества у продавцов при покупке мяса?</a:t>
            </a:r>
          </a:p>
          <a:p>
            <a:pPr eaLnBrk="1" fontAlgn="auto" hangingPunct="1">
              <a:spcAft>
                <a:spcPts val="0"/>
              </a:spcAft>
              <a:buFont typeface="Arial" pitchFamily="34" charset="0"/>
              <a:buChar char="•"/>
              <a:defRPr/>
            </a:pPr>
            <a:endParaRPr lang="ru-RU" b="1" dirty="0">
              <a:solidFill>
                <a:schemeClr val="tx2">
                  <a:lumMod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0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8500"/>
                            </p:stCondLst>
                            <p:childTnLst>
                              <p:par>
                                <p:cTn id="19" presetID="42"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9000"/>
                            </p:stCondLst>
                            <p:childTnLst>
                              <p:par>
                                <p:cTn id="25" presetID="42"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9500"/>
                            </p:stCondLst>
                            <p:childTnLst>
                              <p:par>
                                <p:cTn id="31" presetID="42"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2"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500"/>
                            </p:stCondLst>
                            <p:childTnLst>
                              <p:par>
                                <p:cTn id="43" presetID="42" presetClass="entr" presetSubtype="0"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anim calcmode="lin" valueType="num">
                                      <p:cBhvr>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11000"/>
                            </p:stCondLst>
                            <p:childTnLst>
                              <p:par>
                                <p:cTn id="49" presetID="42" presetClass="entr" presetSubtype="0"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anim calcmode="lin" valueType="num">
                                      <p:cBhvr>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11500"/>
                            </p:stCondLst>
                            <p:childTnLst>
                              <p:par>
                                <p:cTn id="55" presetID="42" presetClass="entr" presetSubtype="0"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anim calcmode="lin" valueType="num">
                                      <p:cBhvr>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12000"/>
                            </p:stCondLst>
                            <p:childTnLst>
                              <p:par>
                                <p:cTn id="61" presetID="42" presetClass="entr" presetSubtype="0"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500"/>
                                        <p:tgtEl>
                                          <p:spTgt spid="3">
                                            <p:txEl>
                                              <p:pRg st="8" end="8"/>
                                            </p:txEl>
                                          </p:spTgt>
                                        </p:tgtEl>
                                      </p:cBhvr>
                                    </p:animEffect>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6" fill="hold">
                            <p:stCondLst>
                              <p:cond delay="12500"/>
                            </p:stCondLst>
                            <p:childTnLst>
                              <p:par>
                                <p:cTn id="67" presetID="42" presetClass="entr" presetSubtype="0" fill="hold" grpId="0" nodeType="after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500"/>
                                        <p:tgtEl>
                                          <p:spTgt spid="3">
                                            <p:txEl>
                                              <p:pRg st="9" end="9"/>
                                            </p:txEl>
                                          </p:spTgt>
                                        </p:tgtEl>
                                      </p:cBhvr>
                                    </p:animEffect>
                                    <p:anim calcmode="lin" valueType="num">
                                      <p:cBhvr>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2" fill="hold">
                            <p:stCondLst>
                              <p:cond delay="13000"/>
                            </p:stCondLst>
                            <p:childTnLst>
                              <p:par>
                                <p:cTn id="73" presetID="42" presetClass="entr" presetSubtype="0" fill="hold" grpId="0" nodeType="after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500"/>
                                        <p:tgtEl>
                                          <p:spTgt spid="3">
                                            <p:txEl>
                                              <p:pRg st="10" end="10"/>
                                            </p:txEl>
                                          </p:spTgt>
                                        </p:tgtEl>
                                      </p:cBhvr>
                                    </p:animEffect>
                                    <p:anim calcmode="lin" valueType="num">
                                      <p:cBhvr>
                                        <p:cTn id="7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3500"/>
                            </p:stCondLst>
                            <p:childTnLst>
                              <p:par>
                                <p:cTn id="79" presetID="42" presetClass="entr" presetSubtype="0" fill="hold" grpId="0" nodeType="after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Effect transition="in" filter="fade">
                                      <p:cBhvr>
                                        <p:cTn id="81" dur="500"/>
                                        <p:tgtEl>
                                          <p:spTgt spid="3">
                                            <p:txEl>
                                              <p:pRg st="11" end="11"/>
                                            </p:txEl>
                                          </p:spTgt>
                                        </p:tgtEl>
                                      </p:cBhvr>
                                    </p:animEffect>
                                    <p:anim calcmode="lin" valueType="num">
                                      <p:cBhvr>
                                        <p:cTn id="8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sz="4000" b="1" dirty="0" smtClean="0">
                <a:solidFill>
                  <a:schemeClr val="tx2">
                    <a:lumMod val="75000"/>
                  </a:schemeClr>
                </a:solidFill>
                <a:effectLst>
                  <a:outerShdw blurRad="38100" dist="38100" dir="2700000" algn="tl">
                    <a:srgbClr val="000000">
                      <a:alpha val="43137"/>
                    </a:srgbClr>
                  </a:outerShdw>
                </a:effectLst>
                <a:latin typeface="+mn-lt"/>
              </a:rPr>
              <a:t>Предпочтения в выборе мяса </a:t>
            </a:r>
            <a:br>
              <a:rPr lang="ru-RU" sz="4000" b="1" dirty="0" smtClean="0">
                <a:solidFill>
                  <a:schemeClr val="tx2">
                    <a:lumMod val="75000"/>
                  </a:schemeClr>
                </a:solidFill>
                <a:effectLst>
                  <a:outerShdw blurRad="38100" dist="38100" dir="2700000" algn="tl">
                    <a:srgbClr val="000000">
                      <a:alpha val="43137"/>
                    </a:srgbClr>
                  </a:outerShdw>
                </a:effectLst>
                <a:latin typeface="+mn-lt"/>
              </a:rPr>
            </a:br>
            <a:r>
              <a:rPr lang="ru-RU" sz="4000" b="1" dirty="0" smtClean="0">
                <a:solidFill>
                  <a:schemeClr val="tx2">
                    <a:lumMod val="75000"/>
                  </a:schemeClr>
                </a:solidFill>
                <a:effectLst>
                  <a:outerShdw blurRad="38100" dist="38100" dir="2700000" algn="tl">
                    <a:srgbClr val="000000">
                      <a:alpha val="43137"/>
                    </a:srgbClr>
                  </a:outerShdw>
                </a:effectLst>
                <a:latin typeface="+mn-lt"/>
              </a:rPr>
              <a:t>по видам животных</a:t>
            </a:r>
          </a:p>
        </p:txBody>
      </p:sp>
      <p:graphicFrame>
        <p:nvGraphicFramePr>
          <p:cNvPr id="2050" name="Содержимое 3"/>
          <p:cNvGraphicFramePr>
            <a:graphicFrameLocks noGrp="1"/>
          </p:cNvGraphicFramePr>
          <p:nvPr>
            <p:ph idx="1"/>
          </p:nvPr>
        </p:nvGraphicFramePr>
        <p:xfrm>
          <a:off x="457200" y="1709738"/>
          <a:ext cx="8229600" cy="4305300"/>
        </p:xfrm>
        <a:graphic>
          <a:graphicData uri="http://schemas.openxmlformats.org/presentationml/2006/ole">
            <p:oleObj spid="_x0000_s2050" name="Worksheet" r:id="rId3" imgW="8229600" imgH="4305110" progId="Excel.Sheet.8">
              <p:embed/>
            </p:oleObj>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35" presetClass="entr" presetSubtype="0" fill="hold" grpId="0"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2000"/>
                                        <p:tgtEl>
                                          <p:spTgt spid="2050"/>
                                        </p:tgtEl>
                                      </p:cBhvr>
                                    </p:animEffect>
                                    <p:anim calcmode="lin" valueType="num">
                                      <p:cBhvr>
                                        <p:cTn id="17" dur="2000" fill="hold"/>
                                        <p:tgtEl>
                                          <p:spTgt spid="2050"/>
                                        </p:tgtEl>
                                        <p:attrNameLst>
                                          <p:attrName>style.rotation</p:attrName>
                                        </p:attrNameLst>
                                      </p:cBhvr>
                                      <p:tavLst>
                                        <p:tav tm="0">
                                          <p:val>
                                            <p:fltVal val="720"/>
                                          </p:val>
                                        </p:tav>
                                        <p:tav tm="100000">
                                          <p:val>
                                            <p:fltVal val="0"/>
                                          </p:val>
                                        </p:tav>
                                      </p:tavLst>
                                    </p:anim>
                                    <p:anim calcmode="lin" valueType="num">
                                      <p:cBhvr>
                                        <p:cTn id="18" dur="2000" fill="hold"/>
                                        <p:tgtEl>
                                          <p:spTgt spid="2050"/>
                                        </p:tgtEl>
                                        <p:attrNameLst>
                                          <p:attrName>ppt_h</p:attrName>
                                        </p:attrNameLst>
                                      </p:cBhvr>
                                      <p:tavLst>
                                        <p:tav tm="0">
                                          <p:val>
                                            <p:fltVal val="0"/>
                                          </p:val>
                                        </p:tav>
                                        <p:tav tm="100000">
                                          <p:val>
                                            <p:strVal val="#ppt_h"/>
                                          </p:val>
                                        </p:tav>
                                      </p:tavLst>
                                    </p:anim>
                                    <p:anim calcmode="lin" valueType="num">
                                      <p:cBhvr>
                                        <p:cTn id="19"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20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sz="4000" b="1" dirty="0" smtClean="0">
                <a:solidFill>
                  <a:schemeClr val="tx2">
                    <a:lumMod val="75000"/>
                  </a:schemeClr>
                </a:solidFill>
                <a:effectLst>
                  <a:outerShdw blurRad="38100" dist="38100" dir="2700000" algn="tl">
                    <a:srgbClr val="000000">
                      <a:alpha val="43137"/>
                    </a:srgbClr>
                  </a:outerShdw>
                </a:effectLst>
                <a:latin typeface="+mn-lt"/>
              </a:rPr>
              <a:t>Предпочтения по сортовой  </a:t>
            </a:r>
            <a:br>
              <a:rPr lang="ru-RU" sz="4000" b="1" dirty="0" smtClean="0">
                <a:solidFill>
                  <a:schemeClr val="tx2">
                    <a:lumMod val="75000"/>
                  </a:schemeClr>
                </a:solidFill>
                <a:effectLst>
                  <a:outerShdw blurRad="38100" dist="38100" dir="2700000" algn="tl">
                    <a:srgbClr val="000000">
                      <a:alpha val="43137"/>
                    </a:srgbClr>
                  </a:outerShdw>
                </a:effectLst>
                <a:latin typeface="+mn-lt"/>
              </a:rPr>
            </a:br>
            <a:r>
              <a:rPr lang="ru-RU" sz="4000" b="1" dirty="0" smtClean="0">
                <a:solidFill>
                  <a:schemeClr val="tx2">
                    <a:lumMod val="75000"/>
                  </a:schemeClr>
                </a:solidFill>
                <a:effectLst>
                  <a:outerShdw blurRad="38100" dist="38100" dir="2700000" algn="tl">
                    <a:srgbClr val="000000">
                      <a:alpha val="43137"/>
                    </a:srgbClr>
                  </a:outerShdw>
                </a:effectLst>
                <a:latin typeface="+mn-lt"/>
              </a:rPr>
              <a:t>разделке мяса</a:t>
            </a:r>
          </a:p>
        </p:txBody>
      </p:sp>
      <p:graphicFrame>
        <p:nvGraphicFramePr>
          <p:cNvPr id="3074" name="Содержимое 3"/>
          <p:cNvGraphicFramePr>
            <a:graphicFrameLocks noGrp="1"/>
          </p:cNvGraphicFramePr>
          <p:nvPr>
            <p:ph idx="1"/>
          </p:nvPr>
        </p:nvGraphicFramePr>
        <p:xfrm>
          <a:off x="457200" y="1709738"/>
          <a:ext cx="8229600" cy="4305300"/>
        </p:xfrm>
        <a:graphic>
          <a:graphicData uri="http://schemas.openxmlformats.org/presentationml/2006/ole">
            <p:oleObj spid="_x0000_s3074" name="Worksheet" r:id="rId3" imgW="8229600" imgH="4305110" progId="Excel.Sheet.8">
              <p:embed/>
            </p:oleObj>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2000" fill="hold"/>
                                        <p:tgtEl>
                                          <p:spTgt spid="3074"/>
                                        </p:tgtEl>
                                        <p:attrNameLst>
                                          <p:attrName>ppt_x</p:attrName>
                                        </p:attrNameLst>
                                      </p:cBhvr>
                                      <p:tavLst>
                                        <p:tav tm="0">
                                          <p:val>
                                            <p:strVal val="#ppt_x-.2"/>
                                          </p:val>
                                        </p:tav>
                                        <p:tav tm="100000">
                                          <p:val>
                                            <p:strVal val="#ppt_x"/>
                                          </p:val>
                                        </p:tav>
                                      </p:tavLst>
                                    </p:anim>
                                    <p:anim calcmode="lin" valueType="num">
                                      <p:cBhvr>
                                        <p:cTn id="13" dur="2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Содержимое 5"/>
          <p:cNvGraphicFramePr>
            <a:graphicFrameLocks noGrp="1"/>
          </p:cNvGraphicFramePr>
          <p:nvPr>
            <p:ph idx="1"/>
          </p:nvPr>
        </p:nvGraphicFramePr>
        <p:xfrm>
          <a:off x="0" y="1112838"/>
          <a:ext cx="9144000" cy="4773612"/>
        </p:xfrm>
        <a:graphic>
          <a:graphicData uri="http://schemas.openxmlformats.org/presentationml/2006/ole">
            <p:oleObj spid="_x0000_s4098" name="Worksheet" r:id="rId3" imgW="8229600" imgH="4295680" progId="Excel.Sheet.8">
              <p:embed/>
            </p:oleObj>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p:cNvSpPr>
          <p:nvPr>
            <p:ph type="title"/>
          </p:nvPr>
        </p:nvSpPr>
        <p:spPr>
          <a:xfrm>
            <a:off x="-214313" y="214313"/>
            <a:ext cx="8229601" cy="1143000"/>
          </a:xfrm>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Рекомендации </a:t>
            </a:r>
            <a:r>
              <a:rPr lang="ru-RU" sz="3600" b="1" dirty="0" err="1" smtClean="0">
                <a:solidFill>
                  <a:schemeClr val="tx2">
                    <a:lumMod val="75000"/>
                  </a:schemeClr>
                </a:solidFill>
                <a:effectLst>
                  <a:outerShdw blurRad="38100" dist="38100" dir="2700000" algn="tl">
                    <a:srgbClr val="000000">
                      <a:alpha val="43137"/>
                    </a:srgbClr>
                  </a:outerShdw>
                </a:effectLst>
                <a:latin typeface="+mn-lt"/>
              </a:rPr>
              <a:t>А.Привольнова</a:t>
            </a:r>
            <a:r>
              <a:rPr lang="ru-RU" sz="3600" b="1" dirty="0" smtClean="0">
                <a:solidFill>
                  <a:schemeClr val="tx2">
                    <a:lumMod val="75000"/>
                  </a:schemeClr>
                </a:solidFill>
                <a:effectLst>
                  <a:outerShdw blurRad="38100" dist="38100" dir="2700000" algn="tl">
                    <a:srgbClr val="000000">
                      <a:alpha val="43137"/>
                    </a:srgbClr>
                  </a:outerShdw>
                </a:effectLst>
                <a:latin typeface="+mn-lt"/>
              </a:rPr>
              <a:t> </a:t>
            </a:r>
            <a:br>
              <a:rPr lang="ru-RU" sz="3600" b="1" dirty="0" smtClean="0">
                <a:solidFill>
                  <a:schemeClr val="tx2">
                    <a:lumMod val="75000"/>
                  </a:schemeClr>
                </a:solidFill>
                <a:effectLst>
                  <a:outerShdw blurRad="38100" dist="38100" dir="2700000" algn="tl">
                    <a:srgbClr val="000000">
                      <a:alpha val="43137"/>
                    </a:srgbClr>
                  </a:outerShdw>
                </a:effectLst>
                <a:latin typeface="+mn-lt"/>
              </a:rPr>
            </a:br>
            <a:r>
              <a:rPr lang="ru-RU" sz="3600" b="1" dirty="0" smtClean="0">
                <a:solidFill>
                  <a:schemeClr val="tx2">
                    <a:lumMod val="75000"/>
                  </a:schemeClr>
                </a:solidFill>
                <a:effectLst>
                  <a:outerShdw blurRad="38100" dist="38100" dir="2700000" algn="tl">
                    <a:srgbClr val="000000">
                      <a:alpha val="43137"/>
                    </a:srgbClr>
                  </a:outerShdw>
                </a:effectLst>
                <a:latin typeface="+mn-lt"/>
              </a:rPr>
              <a:t>при покупке мяса</a:t>
            </a:r>
          </a:p>
        </p:txBody>
      </p:sp>
      <p:sp>
        <p:nvSpPr>
          <p:cNvPr id="28675" name="Rectangle 3"/>
          <p:cNvSpPr>
            <a:spLocks noGrp="1"/>
          </p:cNvSpPr>
          <p:nvPr>
            <p:ph type="body" idx="1"/>
          </p:nvPr>
        </p:nvSpPr>
        <p:spPr>
          <a:xfrm>
            <a:off x="214313" y="1428750"/>
            <a:ext cx="8472487" cy="4697413"/>
          </a:xfrm>
        </p:spPr>
        <p:txBody>
          <a:bodyPr/>
          <a:lstStyle/>
          <a:p>
            <a:pPr marL="0" indent="0">
              <a:buFont typeface="Arial" charset="0"/>
              <a:buNone/>
              <a:defRPr/>
            </a:pPr>
            <a:r>
              <a:rPr lang="ru-RU" sz="1900" b="1" dirty="0" smtClean="0">
                <a:solidFill>
                  <a:schemeClr val="tx2">
                    <a:lumMod val="75000"/>
                  </a:schemeClr>
                </a:solidFill>
              </a:rPr>
              <a:t>- цвет мяса, он должен быть ярко красным;</a:t>
            </a:r>
          </a:p>
          <a:p>
            <a:pPr marL="0" indent="0">
              <a:buFont typeface="Arial" charset="0"/>
              <a:buNone/>
              <a:defRPr/>
            </a:pPr>
            <a:r>
              <a:rPr lang="ru-RU" sz="1900" b="1" dirty="0" smtClean="0">
                <a:solidFill>
                  <a:schemeClr val="tx2">
                    <a:lumMod val="75000"/>
                  </a:schemeClr>
                </a:solidFill>
              </a:rPr>
              <a:t>- мясо не должно иметь неприятных запахов;</a:t>
            </a:r>
          </a:p>
          <a:p>
            <a:pPr marL="0" indent="0">
              <a:buFontTx/>
              <a:buChar char="-"/>
              <a:defRPr/>
            </a:pPr>
            <a:r>
              <a:rPr lang="ru-RU" sz="1900" b="1" dirty="0" smtClean="0">
                <a:solidFill>
                  <a:schemeClr val="tx2">
                    <a:lumMod val="75000"/>
                  </a:schemeClr>
                </a:solidFill>
              </a:rPr>
              <a:t>при легком нажатии на свежее мясо образующаяся ямка</a:t>
            </a:r>
          </a:p>
          <a:p>
            <a:pPr marL="0" indent="0">
              <a:buFont typeface="Arial" charset="0"/>
              <a:buNone/>
              <a:defRPr/>
            </a:pPr>
            <a:r>
              <a:rPr lang="ru-RU" sz="1900" b="1" dirty="0" smtClean="0">
                <a:solidFill>
                  <a:schemeClr val="tx2">
                    <a:lumMod val="75000"/>
                  </a:schemeClr>
                </a:solidFill>
              </a:rPr>
              <a:t>должна быстро выравниваться;</a:t>
            </a:r>
          </a:p>
          <a:p>
            <a:pPr marL="0" indent="0">
              <a:buFontTx/>
              <a:buChar char="-"/>
              <a:defRPr/>
            </a:pPr>
            <a:r>
              <a:rPr lang="ru-RU" sz="1900" b="1" dirty="0" smtClean="0">
                <a:solidFill>
                  <a:schemeClr val="tx2">
                    <a:lumMod val="75000"/>
                  </a:schemeClr>
                </a:solidFill>
              </a:rPr>
              <a:t>свежемороженое мясо должно храниться в отдельной </a:t>
            </a:r>
          </a:p>
          <a:p>
            <a:pPr marL="0" indent="0">
              <a:buFont typeface="Arial" charset="0"/>
              <a:buNone/>
              <a:defRPr/>
            </a:pPr>
            <a:r>
              <a:rPr lang="ru-RU" sz="1900" b="1" dirty="0" smtClean="0">
                <a:solidFill>
                  <a:schemeClr val="tx2">
                    <a:lumMod val="75000"/>
                  </a:schemeClr>
                </a:solidFill>
              </a:rPr>
              <a:t>холодильной камере;</a:t>
            </a:r>
          </a:p>
          <a:p>
            <a:pPr marL="0" indent="0">
              <a:buFont typeface="Arial" charset="0"/>
              <a:buNone/>
              <a:defRPr/>
            </a:pPr>
            <a:r>
              <a:rPr lang="ru-RU" sz="1900" b="1" dirty="0" smtClean="0">
                <a:solidFill>
                  <a:schemeClr val="tx2">
                    <a:lumMod val="75000"/>
                  </a:schemeClr>
                </a:solidFill>
              </a:rPr>
              <a:t>-  замороженное мясо должно быть завернуто в полиэтиленовую пленку;</a:t>
            </a:r>
          </a:p>
          <a:p>
            <a:pPr marL="0" indent="0">
              <a:buFont typeface="Arial" charset="0"/>
              <a:buNone/>
              <a:defRPr/>
            </a:pPr>
            <a:r>
              <a:rPr lang="ru-RU" sz="1900" b="1" dirty="0" smtClean="0">
                <a:solidFill>
                  <a:schemeClr val="tx2">
                    <a:lumMod val="75000"/>
                  </a:schemeClr>
                </a:solidFill>
              </a:rPr>
              <a:t>- у продавца должен быть сертификат качества;</a:t>
            </a:r>
          </a:p>
          <a:p>
            <a:pPr marL="0" indent="0">
              <a:buFont typeface="Arial" charset="0"/>
              <a:buNone/>
              <a:defRPr/>
            </a:pPr>
            <a:r>
              <a:rPr lang="ru-RU" sz="1900" b="1" dirty="0" smtClean="0">
                <a:solidFill>
                  <a:schemeClr val="tx2">
                    <a:lumMod val="75000"/>
                  </a:schemeClr>
                </a:solidFill>
              </a:rPr>
              <a:t>- цена мяса должна складываться в зависимости от сортовой разрубки;</a:t>
            </a:r>
          </a:p>
          <a:p>
            <a:pPr marL="0" indent="0">
              <a:buFont typeface="Arial" charset="0"/>
              <a:buNone/>
              <a:defRPr/>
            </a:pPr>
            <a:r>
              <a:rPr lang="ru-RU" sz="1900" b="1" dirty="0" smtClean="0">
                <a:solidFill>
                  <a:schemeClr val="tx2">
                    <a:lumMod val="75000"/>
                  </a:schemeClr>
                </a:solidFill>
              </a:rPr>
              <a:t>- волокна должны быть ровными не деформированными, между ними не должно быть кристалликов льда;</a:t>
            </a:r>
          </a:p>
          <a:p>
            <a:pPr marL="0" indent="0">
              <a:buFont typeface="Arial" charset="0"/>
              <a:buNone/>
              <a:defRPr/>
            </a:pPr>
            <a:r>
              <a:rPr lang="ru-RU" sz="1900" b="1" dirty="0" smtClean="0">
                <a:solidFill>
                  <a:schemeClr val="tx2">
                    <a:lumMod val="75000"/>
                  </a:schemeClr>
                </a:solidFill>
              </a:rPr>
              <a:t>- внимательно рассмотрите места срезов, они должны быть слегка влажными, на них не должно быть белых или бледно-желтых образований (личинок)</a:t>
            </a:r>
            <a:r>
              <a:rPr lang="ru-RU" sz="1900" b="1" dirty="0" smtClean="0">
                <a:solidFill>
                  <a:schemeClr val="tx2">
                    <a:lumMod val="75000"/>
                  </a:schemeClr>
                </a:solidFill>
                <a:latin typeface="Arial" charset="0"/>
              </a:rPr>
              <a:t>.</a:t>
            </a:r>
          </a:p>
        </p:txBody>
      </p:sp>
      <p:pic>
        <p:nvPicPr>
          <p:cNvPr id="28680" name="Picture 8" descr="http://im4-tub.yandex.net/i?id=56237657&amp;tov=4">
            <a:hlinkClick r:id="rId2"/>
          </p:cNvPr>
          <p:cNvPicPr>
            <a:picLocks noChangeAspect="1" noChangeArrowheads="1"/>
          </p:cNvPicPr>
          <p:nvPr/>
        </p:nvPicPr>
        <p:blipFill>
          <a:blip r:embed="rId3"/>
          <a:srcRect/>
          <a:stretch>
            <a:fillRect/>
          </a:stretch>
        </p:blipFill>
        <p:spPr bwMode="auto">
          <a:xfrm rot="664274">
            <a:off x="7145411" y="863615"/>
            <a:ext cx="1785950" cy="2387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par>
                          <p:cTn id="10" fill="hold">
                            <p:stCondLst>
                              <p:cond delay="16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28680"/>
                                        </p:tgtEl>
                                        <p:attrNameLst>
                                          <p:attrName>style.visibility</p:attrName>
                                        </p:attrNameLst>
                                      </p:cBhvr>
                                      <p:to>
                                        <p:strVal val="visible"/>
                                      </p:to>
                                    </p:set>
                                    <p:anim calcmode="lin" valueType="num">
                                      <p:cBhvr>
                                        <p:cTn id="13" dur="1000" fill="hold"/>
                                        <p:tgtEl>
                                          <p:spTgt spid="28680"/>
                                        </p:tgtEl>
                                        <p:attrNameLst>
                                          <p:attrName>ppt_w</p:attrName>
                                        </p:attrNameLst>
                                      </p:cBhvr>
                                      <p:tavLst>
                                        <p:tav tm="0">
                                          <p:val>
                                            <p:fltVal val="0"/>
                                          </p:val>
                                        </p:tav>
                                        <p:tav tm="100000">
                                          <p:val>
                                            <p:strVal val="#ppt_w"/>
                                          </p:val>
                                        </p:tav>
                                      </p:tavLst>
                                    </p:anim>
                                    <p:anim calcmode="lin" valueType="num">
                                      <p:cBhvr>
                                        <p:cTn id="14" dur="1000" fill="hold"/>
                                        <p:tgtEl>
                                          <p:spTgt spid="28680"/>
                                        </p:tgtEl>
                                        <p:attrNameLst>
                                          <p:attrName>ppt_h</p:attrName>
                                        </p:attrNameLst>
                                      </p:cBhvr>
                                      <p:tavLst>
                                        <p:tav tm="0">
                                          <p:val>
                                            <p:fltVal val="0"/>
                                          </p:val>
                                        </p:tav>
                                        <p:tav tm="100000">
                                          <p:val>
                                            <p:strVal val="#ppt_h"/>
                                          </p:val>
                                        </p:tav>
                                      </p:tavLst>
                                    </p:anim>
                                    <p:anim calcmode="lin" valueType="num">
                                      <p:cBhvr>
                                        <p:cTn id="15" dur="1000" fill="hold"/>
                                        <p:tgtEl>
                                          <p:spTgt spid="28680"/>
                                        </p:tgtEl>
                                        <p:attrNameLst>
                                          <p:attrName>style.rotation</p:attrName>
                                        </p:attrNameLst>
                                      </p:cBhvr>
                                      <p:tavLst>
                                        <p:tav tm="0">
                                          <p:val>
                                            <p:fltVal val="90"/>
                                          </p:val>
                                        </p:tav>
                                        <p:tav tm="100000">
                                          <p:val>
                                            <p:fltVal val="0"/>
                                          </p:val>
                                        </p:tav>
                                      </p:tavLst>
                                    </p:anim>
                                    <p:animEffect transition="in" filter="fade">
                                      <p:cBhvr>
                                        <p:cTn id="16" dur="1000"/>
                                        <p:tgtEl>
                                          <p:spTgt spid="28680"/>
                                        </p:tgtEl>
                                      </p:cBhvr>
                                    </p:animEffect>
                                  </p:childTnLst>
                                </p:cTn>
                              </p:par>
                            </p:childTnLst>
                          </p:cTn>
                        </p:par>
                        <p:par>
                          <p:cTn id="17" fill="hold">
                            <p:stCondLst>
                              <p:cond delay="2600"/>
                            </p:stCondLst>
                            <p:childTnLst>
                              <p:par>
                                <p:cTn id="18" presetID="42" presetClass="entr" presetSubtype="0" fill="hold" grpId="0" nodeType="afterEffect">
                                  <p:stCondLst>
                                    <p:cond delay="0"/>
                                  </p:stCondLst>
                                  <p:childTnLst>
                                    <p:set>
                                      <p:cBhvr>
                                        <p:cTn id="19" dur="1" fill="hold">
                                          <p:stCondLst>
                                            <p:cond delay="0"/>
                                          </p:stCondLst>
                                        </p:cTn>
                                        <p:tgtEl>
                                          <p:spTgt spid="28675">
                                            <p:txEl>
                                              <p:pRg st="0" end="0"/>
                                            </p:txEl>
                                          </p:spTgt>
                                        </p:tgtEl>
                                        <p:attrNameLst>
                                          <p:attrName>style.visibility</p:attrName>
                                        </p:attrNameLst>
                                      </p:cBhvr>
                                      <p:to>
                                        <p:strVal val="visible"/>
                                      </p:to>
                                    </p:set>
                                    <p:animEffect transition="in" filter="fade">
                                      <p:cBhvr>
                                        <p:cTn id="20" dur="500"/>
                                        <p:tgtEl>
                                          <p:spTgt spid="28675">
                                            <p:txEl>
                                              <p:pRg st="0" end="0"/>
                                            </p:txEl>
                                          </p:spTgt>
                                        </p:tgtEl>
                                      </p:cBhvr>
                                    </p:animEffect>
                                    <p:anim calcmode="lin" valueType="num">
                                      <p:cBhvr>
                                        <p:cTn id="21"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3100"/>
                            </p:stCondLst>
                            <p:childTnLst>
                              <p:par>
                                <p:cTn id="24" presetID="42" presetClass="entr" presetSubtype="0" fill="hold" grpId="0" nodeType="afterEffect">
                                  <p:stCondLst>
                                    <p:cond delay="0"/>
                                  </p:stCondLst>
                                  <p:childTnLst>
                                    <p:set>
                                      <p:cBhvr>
                                        <p:cTn id="25" dur="1" fill="hold">
                                          <p:stCondLst>
                                            <p:cond delay="0"/>
                                          </p:stCondLst>
                                        </p:cTn>
                                        <p:tgtEl>
                                          <p:spTgt spid="28675">
                                            <p:txEl>
                                              <p:pRg st="1" end="1"/>
                                            </p:txEl>
                                          </p:spTgt>
                                        </p:tgtEl>
                                        <p:attrNameLst>
                                          <p:attrName>style.visibility</p:attrName>
                                        </p:attrNameLst>
                                      </p:cBhvr>
                                      <p:to>
                                        <p:strVal val="visible"/>
                                      </p:to>
                                    </p:set>
                                    <p:animEffect transition="in" filter="fade">
                                      <p:cBhvr>
                                        <p:cTn id="26" dur="500"/>
                                        <p:tgtEl>
                                          <p:spTgt spid="28675">
                                            <p:txEl>
                                              <p:pRg st="1" end="1"/>
                                            </p:txEl>
                                          </p:spTgt>
                                        </p:tgtEl>
                                      </p:cBhvr>
                                    </p:animEffect>
                                    <p:anim calcmode="lin" valueType="num">
                                      <p:cBhvr>
                                        <p:cTn id="2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3600"/>
                            </p:stCondLst>
                            <p:childTnLst>
                              <p:par>
                                <p:cTn id="30" presetID="42" presetClass="entr" presetSubtype="0" fill="hold" grpId="0" nodeType="afterEffect">
                                  <p:stCondLst>
                                    <p:cond delay="0"/>
                                  </p:stCondLst>
                                  <p:childTnLst>
                                    <p:set>
                                      <p:cBhvr>
                                        <p:cTn id="31" dur="1" fill="hold">
                                          <p:stCondLst>
                                            <p:cond delay="0"/>
                                          </p:stCondLst>
                                        </p:cTn>
                                        <p:tgtEl>
                                          <p:spTgt spid="28675">
                                            <p:txEl>
                                              <p:pRg st="2" end="2"/>
                                            </p:txEl>
                                          </p:spTgt>
                                        </p:tgtEl>
                                        <p:attrNameLst>
                                          <p:attrName>style.visibility</p:attrName>
                                        </p:attrNameLst>
                                      </p:cBhvr>
                                      <p:to>
                                        <p:strVal val="visible"/>
                                      </p:to>
                                    </p:set>
                                    <p:animEffect transition="in" filter="fade">
                                      <p:cBhvr>
                                        <p:cTn id="32" dur="500"/>
                                        <p:tgtEl>
                                          <p:spTgt spid="28675">
                                            <p:txEl>
                                              <p:pRg st="2" end="2"/>
                                            </p:txEl>
                                          </p:spTgt>
                                        </p:tgtEl>
                                      </p:cBhvr>
                                    </p:animEffect>
                                    <p:anim calcmode="lin" valueType="num">
                                      <p:cBhvr>
                                        <p:cTn id="3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4100"/>
                            </p:stCondLst>
                            <p:childTnLst>
                              <p:par>
                                <p:cTn id="36" presetID="42" presetClass="entr" presetSubtype="0" fill="hold" grpId="0" nodeType="afterEffect">
                                  <p:stCondLst>
                                    <p:cond delay="0"/>
                                  </p:stCondLst>
                                  <p:childTnLst>
                                    <p:set>
                                      <p:cBhvr>
                                        <p:cTn id="37" dur="1" fill="hold">
                                          <p:stCondLst>
                                            <p:cond delay="0"/>
                                          </p:stCondLst>
                                        </p:cTn>
                                        <p:tgtEl>
                                          <p:spTgt spid="28675">
                                            <p:txEl>
                                              <p:pRg st="3" end="3"/>
                                            </p:txEl>
                                          </p:spTgt>
                                        </p:tgtEl>
                                        <p:attrNameLst>
                                          <p:attrName>style.visibility</p:attrName>
                                        </p:attrNameLst>
                                      </p:cBhvr>
                                      <p:to>
                                        <p:strVal val="visible"/>
                                      </p:to>
                                    </p:set>
                                    <p:animEffect transition="in" filter="fade">
                                      <p:cBhvr>
                                        <p:cTn id="38" dur="500"/>
                                        <p:tgtEl>
                                          <p:spTgt spid="28675">
                                            <p:txEl>
                                              <p:pRg st="3" end="3"/>
                                            </p:txEl>
                                          </p:spTgt>
                                        </p:tgtEl>
                                      </p:cBhvr>
                                    </p:animEffect>
                                    <p:anim calcmode="lin" valueType="num">
                                      <p:cBhvr>
                                        <p:cTn id="39"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42" presetClass="entr" presetSubtype="0" fill="hold" grpId="0" nodeType="after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500"/>
                                        <p:tgtEl>
                                          <p:spTgt spid="28675">
                                            <p:txEl>
                                              <p:pRg st="4" end="4"/>
                                            </p:txEl>
                                          </p:spTgt>
                                        </p:tgtEl>
                                      </p:cBhvr>
                                    </p:animEffect>
                                    <p:anim calcmode="lin" valueType="num">
                                      <p:cBhvr>
                                        <p:cTn id="4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100"/>
                            </p:stCondLst>
                            <p:childTnLst>
                              <p:par>
                                <p:cTn id="48" presetID="42" presetClass="entr" presetSubtype="0" fill="hold" grpId="0" nodeType="afterEffect">
                                  <p:stCondLst>
                                    <p:cond delay="0"/>
                                  </p:stCondLst>
                                  <p:childTnLst>
                                    <p:set>
                                      <p:cBhvr>
                                        <p:cTn id="49" dur="1" fill="hold">
                                          <p:stCondLst>
                                            <p:cond delay="0"/>
                                          </p:stCondLst>
                                        </p:cTn>
                                        <p:tgtEl>
                                          <p:spTgt spid="28675">
                                            <p:txEl>
                                              <p:pRg st="5" end="5"/>
                                            </p:txEl>
                                          </p:spTgt>
                                        </p:tgtEl>
                                        <p:attrNameLst>
                                          <p:attrName>style.visibility</p:attrName>
                                        </p:attrNameLst>
                                      </p:cBhvr>
                                      <p:to>
                                        <p:strVal val="visible"/>
                                      </p:to>
                                    </p:set>
                                    <p:animEffect transition="in" filter="fade">
                                      <p:cBhvr>
                                        <p:cTn id="50" dur="500"/>
                                        <p:tgtEl>
                                          <p:spTgt spid="28675">
                                            <p:txEl>
                                              <p:pRg st="5" end="5"/>
                                            </p:txEl>
                                          </p:spTgt>
                                        </p:tgtEl>
                                      </p:cBhvr>
                                    </p:animEffect>
                                    <p:anim calcmode="lin" valueType="num">
                                      <p:cBhvr>
                                        <p:cTn id="51"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52" dur="5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5600"/>
                            </p:stCondLst>
                            <p:childTnLst>
                              <p:par>
                                <p:cTn id="54" presetID="42" presetClass="entr" presetSubtype="0" fill="hold" grpId="0" nodeType="afterEffect">
                                  <p:stCondLst>
                                    <p:cond delay="0"/>
                                  </p:stCondLst>
                                  <p:childTnLst>
                                    <p:set>
                                      <p:cBhvr>
                                        <p:cTn id="55" dur="1" fill="hold">
                                          <p:stCondLst>
                                            <p:cond delay="0"/>
                                          </p:stCondLst>
                                        </p:cTn>
                                        <p:tgtEl>
                                          <p:spTgt spid="28675">
                                            <p:txEl>
                                              <p:pRg st="6" end="6"/>
                                            </p:txEl>
                                          </p:spTgt>
                                        </p:tgtEl>
                                        <p:attrNameLst>
                                          <p:attrName>style.visibility</p:attrName>
                                        </p:attrNameLst>
                                      </p:cBhvr>
                                      <p:to>
                                        <p:strVal val="visible"/>
                                      </p:to>
                                    </p:set>
                                    <p:animEffect transition="in" filter="fade">
                                      <p:cBhvr>
                                        <p:cTn id="56" dur="500"/>
                                        <p:tgtEl>
                                          <p:spTgt spid="28675">
                                            <p:txEl>
                                              <p:pRg st="6" end="6"/>
                                            </p:txEl>
                                          </p:spTgt>
                                        </p:tgtEl>
                                      </p:cBhvr>
                                    </p:animEffect>
                                    <p:anim calcmode="lin" valueType="num">
                                      <p:cBhvr>
                                        <p:cTn id="57"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par>
                          <p:cTn id="59" fill="hold">
                            <p:stCondLst>
                              <p:cond delay="6100"/>
                            </p:stCondLst>
                            <p:childTnLst>
                              <p:par>
                                <p:cTn id="60" presetID="42" presetClass="entr" presetSubtype="0" fill="hold" grpId="0" nodeType="afterEffect">
                                  <p:stCondLst>
                                    <p:cond delay="0"/>
                                  </p:stCondLst>
                                  <p:childTnLst>
                                    <p:set>
                                      <p:cBhvr>
                                        <p:cTn id="61" dur="1" fill="hold">
                                          <p:stCondLst>
                                            <p:cond delay="0"/>
                                          </p:stCondLst>
                                        </p:cTn>
                                        <p:tgtEl>
                                          <p:spTgt spid="28675">
                                            <p:txEl>
                                              <p:pRg st="7" end="7"/>
                                            </p:txEl>
                                          </p:spTgt>
                                        </p:tgtEl>
                                        <p:attrNameLst>
                                          <p:attrName>style.visibility</p:attrName>
                                        </p:attrNameLst>
                                      </p:cBhvr>
                                      <p:to>
                                        <p:strVal val="visible"/>
                                      </p:to>
                                    </p:set>
                                    <p:animEffect transition="in" filter="fade">
                                      <p:cBhvr>
                                        <p:cTn id="62" dur="500"/>
                                        <p:tgtEl>
                                          <p:spTgt spid="28675">
                                            <p:txEl>
                                              <p:pRg st="7" end="7"/>
                                            </p:txEl>
                                          </p:spTgt>
                                        </p:tgtEl>
                                      </p:cBhvr>
                                    </p:animEffect>
                                    <p:anim calcmode="lin" valueType="num">
                                      <p:cBhvr>
                                        <p:cTn id="63"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28675">
                                            <p:txEl>
                                              <p:pRg st="7" end="7"/>
                                            </p:txEl>
                                          </p:spTgt>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42" presetClass="entr" presetSubtype="0" fill="hold" grpId="0" nodeType="afterEffect">
                                  <p:stCondLst>
                                    <p:cond delay="0"/>
                                  </p:stCondLst>
                                  <p:childTnLst>
                                    <p:set>
                                      <p:cBhvr>
                                        <p:cTn id="67" dur="1" fill="hold">
                                          <p:stCondLst>
                                            <p:cond delay="0"/>
                                          </p:stCondLst>
                                        </p:cTn>
                                        <p:tgtEl>
                                          <p:spTgt spid="28675">
                                            <p:txEl>
                                              <p:pRg st="8" end="8"/>
                                            </p:txEl>
                                          </p:spTgt>
                                        </p:tgtEl>
                                        <p:attrNameLst>
                                          <p:attrName>style.visibility</p:attrName>
                                        </p:attrNameLst>
                                      </p:cBhvr>
                                      <p:to>
                                        <p:strVal val="visible"/>
                                      </p:to>
                                    </p:set>
                                    <p:animEffect transition="in" filter="fade">
                                      <p:cBhvr>
                                        <p:cTn id="68" dur="500"/>
                                        <p:tgtEl>
                                          <p:spTgt spid="28675">
                                            <p:txEl>
                                              <p:pRg st="8" end="8"/>
                                            </p:txEl>
                                          </p:spTgt>
                                        </p:tgtEl>
                                      </p:cBhvr>
                                    </p:animEffect>
                                    <p:anim calcmode="lin" valueType="num">
                                      <p:cBhvr>
                                        <p:cTn id="69"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28675">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42" presetClass="entr" presetSubtype="0" fill="hold" grpId="0" nodeType="afterEffect">
                                  <p:stCondLst>
                                    <p:cond delay="0"/>
                                  </p:stCondLst>
                                  <p:childTnLst>
                                    <p:set>
                                      <p:cBhvr>
                                        <p:cTn id="73" dur="1" fill="hold">
                                          <p:stCondLst>
                                            <p:cond delay="0"/>
                                          </p:stCondLst>
                                        </p:cTn>
                                        <p:tgtEl>
                                          <p:spTgt spid="28675">
                                            <p:txEl>
                                              <p:pRg st="9" end="9"/>
                                            </p:txEl>
                                          </p:spTgt>
                                        </p:tgtEl>
                                        <p:attrNameLst>
                                          <p:attrName>style.visibility</p:attrName>
                                        </p:attrNameLst>
                                      </p:cBhvr>
                                      <p:to>
                                        <p:strVal val="visible"/>
                                      </p:to>
                                    </p:set>
                                    <p:animEffect transition="in" filter="fade">
                                      <p:cBhvr>
                                        <p:cTn id="74" dur="500"/>
                                        <p:tgtEl>
                                          <p:spTgt spid="28675">
                                            <p:txEl>
                                              <p:pRg st="9" end="9"/>
                                            </p:txEl>
                                          </p:spTgt>
                                        </p:tgtEl>
                                      </p:cBhvr>
                                    </p:animEffect>
                                    <p:anim calcmode="lin" valueType="num">
                                      <p:cBhvr>
                                        <p:cTn id="75"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p:cTn id="76" dur="500" fill="hold"/>
                                        <p:tgtEl>
                                          <p:spTgt spid="28675">
                                            <p:txEl>
                                              <p:pRg st="9" end="9"/>
                                            </p:txEl>
                                          </p:spTgt>
                                        </p:tgtEl>
                                        <p:attrNameLst>
                                          <p:attrName>ppt_y</p:attrName>
                                        </p:attrNameLst>
                                      </p:cBhvr>
                                      <p:tavLst>
                                        <p:tav tm="0">
                                          <p:val>
                                            <p:strVal val="#ppt_y+.1"/>
                                          </p:val>
                                        </p:tav>
                                        <p:tav tm="100000">
                                          <p:val>
                                            <p:strVal val="#ppt_y"/>
                                          </p:val>
                                        </p:tav>
                                      </p:tavLst>
                                    </p:anim>
                                  </p:childTnLst>
                                </p:cTn>
                              </p:par>
                            </p:childTnLst>
                          </p:cTn>
                        </p:par>
                        <p:par>
                          <p:cTn id="77" fill="hold">
                            <p:stCondLst>
                              <p:cond delay="7600"/>
                            </p:stCondLst>
                            <p:childTnLst>
                              <p:par>
                                <p:cTn id="78" presetID="42" presetClass="entr" presetSubtype="0" fill="hold" grpId="0" nodeType="afterEffect">
                                  <p:stCondLst>
                                    <p:cond delay="0"/>
                                  </p:stCondLst>
                                  <p:childTnLst>
                                    <p:set>
                                      <p:cBhvr>
                                        <p:cTn id="79" dur="1" fill="hold">
                                          <p:stCondLst>
                                            <p:cond delay="0"/>
                                          </p:stCondLst>
                                        </p:cTn>
                                        <p:tgtEl>
                                          <p:spTgt spid="28675">
                                            <p:txEl>
                                              <p:pRg st="10" end="10"/>
                                            </p:txEl>
                                          </p:spTgt>
                                        </p:tgtEl>
                                        <p:attrNameLst>
                                          <p:attrName>style.visibility</p:attrName>
                                        </p:attrNameLst>
                                      </p:cBhvr>
                                      <p:to>
                                        <p:strVal val="visible"/>
                                      </p:to>
                                    </p:set>
                                    <p:animEffect transition="in" filter="fade">
                                      <p:cBhvr>
                                        <p:cTn id="80" dur="500"/>
                                        <p:tgtEl>
                                          <p:spTgt spid="28675">
                                            <p:txEl>
                                              <p:pRg st="10" end="10"/>
                                            </p:txEl>
                                          </p:spTgt>
                                        </p:tgtEl>
                                      </p:cBhvr>
                                    </p:animEffect>
                                    <p:anim calcmode="lin" valueType="num">
                                      <p:cBhvr>
                                        <p:cTn id="81" dur="5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p:cTn id="82" dur="500" fill="hold"/>
                                        <p:tgtEl>
                                          <p:spTgt spid="286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0" y="0"/>
            <a:ext cx="8929688" cy="1143000"/>
          </a:xfrm>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Органолептические методы анализа</a:t>
            </a:r>
          </a:p>
        </p:txBody>
      </p:sp>
      <p:sp>
        <p:nvSpPr>
          <p:cNvPr id="29699" name="Rectangle 3"/>
          <p:cNvSpPr>
            <a:spLocks noGrp="1"/>
          </p:cNvSpPr>
          <p:nvPr>
            <p:ph type="body" idx="1"/>
          </p:nvPr>
        </p:nvSpPr>
        <p:spPr>
          <a:xfrm>
            <a:off x="357188" y="928688"/>
            <a:ext cx="8401050" cy="6462712"/>
          </a:xfrm>
        </p:spPr>
        <p:txBody>
          <a:bodyPr/>
          <a:lstStyle/>
          <a:p>
            <a:pPr marL="0" indent="0" algn="just">
              <a:lnSpc>
                <a:spcPct val="80000"/>
              </a:lnSpc>
              <a:defRPr/>
            </a:pPr>
            <a:r>
              <a:rPr lang="ru-RU" sz="1600" b="1" dirty="0" smtClean="0">
                <a:solidFill>
                  <a:schemeClr val="tx2">
                    <a:lumMod val="75000"/>
                  </a:schemeClr>
                </a:solidFill>
                <a:latin typeface="Arial" charset="0"/>
              </a:rPr>
              <a:t>Свежее</a:t>
            </a:r>
            <a:r>
              <a:rPr lang="ru-RU" sz="1600" dirty="0" smtClean="0">
                <a:solidFill>
                  <a:schemeClr val="tx2">
                    <a:lumMod val="75000"/>
                  </a:schemeClr>
                </a:solidFill>
                <a:latin typeface="Arial" charset="0"/>
              </a:rPr>
              <a:t> охлажденное мясо имеет корочку </a:t>
            </a:r>
            <a:r>
              <a:rPr lang="ru-RU" sz="1600" dirty="0" err="1" smtClean="0">
                <a:solidFill>
                  <a:schemeClr val="tx2">
                    <a:lumMod val="75000"/>
                  </a:schemeClr>
                </a:solidFill>
                <a:latin typeface="Arial" charset="0"/>
              </a:rPr>
              <a:t>подсыхания</a:t>
            </a:r>
            <a:r>
              <a:rPr lang="ru-RU" sz="1600" dirty="0" smtClean="0">
                <a:solidFill>
                  <a:schemeClr val="tx2">
                    <a:lumMod val="75000"/>
                  </a:schemeClr>
                </a:solidFill>
                <a:latin typeface="Arial" charset="0"/>
              </a:rPr>
              <a:t> бледно-розового или бледно-красного цвета. На разрезе мышцы слегка влажные, цвет мышц для говядины от светло-красного до темно-красного, для свинины от светло-розового до красного, для баранины от красного до красно-вишневого. Консистенция мяса плотная, упругая. Запах, свойственный виду мяса. Говяжий жир имеет желтый, желтоватый или белый цвет, консистенция твердая, при раздавливании крошится; свиной жир имеет белый или бледно-розовый цвет, мягкий, эластичный; бараний жир – белый, плотный. Жир не должен иметь </a:t>
            </a:r>
            <a:r>
              <a:rPr lang="ru-RU" sz="1600" dirty="0" err="1" smtClean="0">
                <a:solidFill>
                  <a:schemeClr val="tx2">
                    <a:lumMod val="75000"/>
                  </a:schemeClr>
                </a:solidFill>
                <a:latin typeface="Arial" charset="0"/>
              </a:rPr>
              <a:t>осаливания</a:t>
            </a:r>
            <a:r>
              <a:rPr lang="ru-RU" sz="1600" dirty="0" smtClean="0">
                <a:solidFill>
                  <a:schemeClr val="tx2">
                    <a:lumMod val="75000"/>
                  </a:schemeClr>
                </a:solidFill>
                <a:latin typeface="Arial" charset="0"/>
              </a:rPr>
              <a:t> или </a:t>
            </a:r>
            <a:r>
              <a:rPr lang="ru-RU" sz="1600" dirty="0" err="1" smtClean="0">
                <a:solidFill>
                  <a:schemeClr val="tx2">
                    <a:lumMod val="75000"/>
                  </a:schemeClr>
                </a:solidFill>
                <a:latin typeface="Arial" charset="0"/>
              </a:rPr>
              <a:t>прогоркания</a:t>
            </a:r>
            <a:r>
              <a:rPr lang="ru-RU" sz="1600" dirty="0" smtClean="0">
                <a:solidFill>
                  <a:schemeClr val="tx2">
                    <a:lumMod val="75000"/>
                  </a:schemeClr>
                </a:solidFill>
                <a:latin typeface="Arial" charset="0"/>
              </a:rPr>
              <a:t>.  Сухожилия упругие, плотные, поверхность суставов гладкая, блестящая. Костный мозг заполняет всю поверхность трубчатой кости, не отстает от неё, консистенция его упругая, цвет желтый, на изломе глянцевитый. Бульон ароматный, прозрачный, приятный на вкус.</a:t>
            </a:r>
            <a:endParaRPr lang="ru-RU" sz="1600" b="1" dirty="0" smtClean="0">
              <a:solidFill>
                <a:schemeClr val="tx2">
                  <a:lumMod val="75000"/>
                </a:schemeClr>
              </a:solidFill>
              <a:latin typeface="Arial" charset="0"/>
            </a:endParaRPr>
          </a:p>
          <a:p>
            <a:pPr marL="0" indent="0" algn="just">
              <a:lnSpc>
                <a:spcPct val="80000"/>
              </a:lnSpc>
              <a:defRPr/>
            </a:pPr>
            <a:r>
              <a:rPr lang="ru-RU" sz="1600" b="1" dirty="0" smtClean="0">
                <a:solidFill>
                  <a:schemeClr val="tx2">
                    <a:lumMod val="75000"/>
                  </a:schemeClr>
                </a:solidFill>
                <a:latin typeface="Arial" charset="0"/>
              </a:rPr>
              <a:t>Свежезамороженное</a:t>
            </a:r>
            <a:r>
              <a:rPr lang="ru-RU" sz="1600" dirty="0" smtClean="0">
                <a:solidFill>
                  <a:schemeClr val="tx2">
                    <a:lumMod val="75000"/>
                  </a:schemeClr>
                </a:solidFill>
                <a:latin typeface="Arial" charset="0"/>
              </a:rPr>
              <a:t> мясо имеет поверхность красного цвета, на разрезе – розовато – серого. Консистенция твердая, при  простукивании издается ясный звук. Запаха не имеет. Состояние костного мозга не определяется. Бульон мутный, без аромата.</a:t>
            </a:r>
            <a:endParaRPr lang="ru-RU" sz="1600" b="1" dirty="0" smtClean="0">
              <a:solidFill>
                <a:schemeClr val="tx2">
                  <a:lumMod val="75000"/>
                </a:schemeClr>
              </a:solidFill>
              <a:latin typeface="Arial" charset="0"/>
            </a:endParaRPr>
          </a:p>
          <a:p>
            <a:pPr marL="0" indent="0" algn="just">
              <a:lnSpc>
                <a:spcPct val="80000"/>
              </a:lnSpc>
              <a:defRPr/>
            </a:pPr>
            <a:r>
              <a:rPr lang="ru-RU" sz="1600" b="1" dirty="0" smtClean="0">
                <a:solidFill>
                  <a:schemeClr val="tx2">
                    <a:lumMod val="75000"/>
                  </a:schemeClr>
                </a:solidFill>
                <a:latin typeface="Arial" charset="0"/>
              </a:rPr>
              <a:t>Мясо сомнительной свежести</a:t>
            </a:r>
            <a:r>
              <a:rPr lang="ru-RU" sz="1600" dirty="0" smtClean="0">
                <a:solidFill>
                  <a:schemeClr val="tx2">
                    <a:lumMod val="75000"/>
                  </a:schemeClr>
                </a:solidFill>
                <a:latin typeface="Arial" charset="0"/>
              </a:rPr>
              <a:t> охлажденное имеет корочку </a:t>
            </a:r>
            <a:r>
              <a:rPr lang="ru-RU" sz="1600" dirty="0" err="1" smtClean="0">
                <a:solidFill>
                  <a:schemeClr val="tx2">
                    <a:lumMod val="75000"/>
                  </a:schemeClr>
                </a:solidFill>
                <a:latin typeface="Arial" charset="0"/>
              </a:rPr>
              <a:t>подсыхания</a:t>
            </a:r>
            <a:r>
              <a:rPr lang="ru-RU" sz="1600" dirty="0" smtClean="0">
                <a:solidFill>
                  <a:schemeClr val="tx2">
                    <a:lumMod val="75000"/>
                  </a:schemeClr>
                </a:solidFill>
                <a:latin typeface="Arial" charset="0"/>
              </a:rPr>
              <a:t>, поверхность слега липкую, потемневшую. На разрезе мышцы влажные    темно-красного цвета. Консистенция менее плотная, менее упругая, ямка после надавливания пальцем выравнивается в течение 1 минуты. Запах слегка кисловатый с оттенком затхлости. Жир серовато – матовый, липнет к пальцам, может иметь легкий запах </a:t>
            </a:r>
            <a:r>
              <a:rPr lang="ru-RU" sz="1600" dirty="0" err="1" smtClean="0">
                <a:solidFill>
                  <a:schemeClr val="tx2">
                    <a:lumMod val="75000"/>
                  </a:schemeClr>
                </a:solidFill>
                <a:latin typeface="Arial" charset="0"/>
              </a:rPr>
              <a:t>осаливания</a:t>
            </a:r>
            <a:r>
              <a:rPr lang="ru-RU" sz="1600" dirty="0" smtClean="0">
                <a:solidFill>
                  <a:schemeClr val="tx2">
                    <a:lumMod val="75000"/>
                  </a:schemeClr>
                </a:solidFill>
                <a:latin typeface="Arial" charset="0"/>
              </a:rPr>
              <a:t>. Сухожилия менее плотные, матово-белого цвета. Суставные поверхности слегка покрыты слизью. Бульон прозрачный или мутный, запах не свойственный свежему бульону. </a:t>
            </a:r>
            <a:endParaRPr lang="ru-RU" sz="1600" b="1" dirty="0" smtClean="0">
              <a:solidFill>
                <a:schemeClr val="tx2">
                  <a:lumMod val="75000"/>
                </a:schemeClr>
              </a:solidFill>
              <a:latin typeface="Arial" charset="0"/>
            </a:endParaRPr>
          </a:p>
          <a:p>
            <a:pPr marL="0" indent="0" algn="just">
              <a:lnSpc>
                <a:spcPct val="80000"/>
              </a:lnSpc>
              <a:defRPr/>
            </a:pPr>
            <a:r>
              <a:rPr lang="ru-RU" sz="1600" b="1" dirty="0" smtClean="0">
                <a:solidFill>
                  <a:schemeClr val="tx2">
                    <a:lumMod val="75000"/>
                  </a:schemeClr>
                </a:solidFill>
                <a:latin typeface="Arial" charset="0"/>
              </a:rPr>
              <a:t>Несвежее мясо </a:t>
            </a:r>
            <a:r>
              <a:rPr lang="ru-RU" sz="1600" dirty="0" smtClean="0">
                <a:solidFill>
                  <a:schemeClr val="tx2">
                    <a:lumMod val="75000"/>
                  </a:schemeClr>
                </a:solidFill>
                <a:latin typeface="Arial" charset="0"/>
              </a:rPr>
              <a:t>имеет сильно подсохшую поверхность, покрытую слизью или плесенью, серовато-коричневого цвета. Консистенция дряблая, ямка при надавливании не выравнивается. Запах кислый или затхлый, слабокислый. Жир серовато-матовый, при раздавливании мажется, запах прогорклый. Сухожилия размягчены, сероватого цвета. Бульон мутный, с большим количеством хлопьев, с резким неприятным запахом.</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Scale>
                                      <p:cBhvr>
                                        <p:cTn id="7" dur="2000" decel="50000" fill="hold">
                                          <p:stCondLst>
                                            <p:cond delay="0"/>
                                          </p:stCondLst>
                                        </p:cTn>
                                        <p:tgtEl>
                                          <p:spTgt spid="29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9698"/>
                                        </p:tgtEl>
                                        <p:attrNameLst>
                                          <p:attrName>ppt_x</p:attrName>
                                          <p:attrName>ppt_y</p:attrName>
                                        </p:attrNameLst>
                                      </p:cBhvr>
                                    </p:animMotion>
                                    <p:animEffect transition="in" filter="fade">
                                      <p:cBhvr>
                                        <p:cTn id="9" dur="2000"/>
                                        <p:tgtEl>
                                          <p:spTgt spid="29698"/>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fade">
                                      <p:cBhvr>
                                        <p:cTn id="13" dur="2000"/>
                                        <p:tgtEl>
                                          <p:spTgt spid="29699">
                                            <p:txEl>
                                              <p:pRg st="0" end="0"/>
                                            </p:txEl>
                                          </p:spTgt>
                                        </p:tgtEl>
                                      </p:cBhvr>
                                    </p:animEffect>
                                    <p:anim calcmode="lin" valueType="num">
                                      <p:cBhvr>
                                        <p:cTn id="14" dur="2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2000"/>
                                        <p:tgtEl>
                                          <p:spTgt spid="29699">
                                            <p:txEl>
                                              <p:pRg st="1" end="1"/>
                                            </p:txEl>
                                          </p:spTgt>
                                        </p:tgtEl>
                                      </p:cBhvr>
                                    </p:animEffect>
                                    <p:anim calcmode="lin" valueType="num">
                                      <p:cBhvr>
                                        <p:cTn id="20" dur="2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9699">
                                            <p:txEl>
                                              <p:pRg st="2" end="2"/>
                                            </p:txEl>
                                          </p:spTgt>
                                        </p:tgtEl>
                                        <p:attrNameLst>
                                          <p:attrName>style.visibility</p:attrName>
                                        </p:attrNameLst>
                                      </p:cBhvr>
                                      <p:to>
                                        <p:strVal val="visible"/>
                                      </p:to>
                                    </p:set>
                                    <p:animEffect transition="in" filter="fade">
                                      <p:cBhvr>
                                        <p:cTn id="25" dur="2000"/>
                                        <p:tgtEl>
                                          <p:spTgt spid="29699">
                                            <p:txEl>
                                              <p:pRg st="2" end="2"/>
                                            </p:txEl>
                                          </p:spTgt>
                                        </p:tgtEl>
                                      </p:cBhvr>
                                    </p:animEffect>
                                    <p:anim calcmode="lin" valueType="num">
                                      <p:cBhvr>
                                        <p:cTn id="26" dur="2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2000"/>
                                        <p:tgtEl>
                                          <p:spTgt spid="29699">
                                            <p:txEl>
                                              <p:pRg st="3" end="3"/>
                                            </p:txEl>
                                          </p:spTgt>
                                        </p:tgtEl>
                                      </p:cBhvr>
                                    </p:animEffect>
                                    <p:anim calcmode="lin" valueType="num">
                                      <p:cBhvr>
                                        <p:cTn id="32" dur="2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571750"/>
            <a:ext cx="8229600" cy="1143000"/>
          </a:xfrm>
        </p:spPr>
        <p:txBody>
          <a:bodyPr/>
          <a:lstStyle/>
          <a:p>
            <a:pPr>
              <a:defRPr/>
            </a:pPr>
            <a:r>
              <a:rPr lang="ru-RU" b="1" dirty="0" smtClean="0">
                <a:solidFill>
                  <a:schemeClr val="accent1">
                    <a:lumMod val="50000"/>
                  </a:schemeClr>
                </a:solidFill>
                <a:effectLst>
                  <a:outerShdw blurRad="38100" dist="38100" dir="2700000" algn="tl">
                    <a:srgbClr val="000000">
                      <a:alpha val="43137"/>
                    </a:srgbClr>
                  </a:outerShdw>
                </a:effectLst>
              </a:rPr>
              <a:t>Благодарим за внимание!</a:t>
            </a:r>
            <a:endParaRPr lang="ru-RU"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endParaRPr lang="ru-RU" smtClean="0"/>
          </a:p>
        </p:txBody>
      </p:sp>
      <p:sp>
        <p:nvSpPr>
          <p:cNvPr id="8195" name="Rectangle 3"/>
          <p:cNvSpPr>
            <a:spLocks noGrp="1"/>
          </p:cNvSpPr>
          <p:nvPr>
            <p:ph type="body" idx="1"/>
          </p:nvPr>
        </p:nvSpPr>
        <p:spPr/>
        <p:txBody>
          <a:bodyPr/>
          <a:lstStyle/>
          <a:p>
            <a:endParaRPr lang="ru-RU" smtClean="0"/>
          </a:p>
        </p:txBody>
      </p:sp>
      <p:pic>
        <p:nvPicPr>
          <p:cNvPr id="7172" name="Picture 3" descr="D:\downloads\001.jpg"/>
          <p:cNvPicPr>
            <a:picLocks noChangeAspect="1" noChangeArrowheads="1"/>
          </p:cNvPicPr>
          <p:nvPr/>
        </p:nvPicPr>
        <p:blipFill>
          <a:blip r:embed="rId2"/>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Заголовок 1"/>
          <p:cNvSpPr txBox="1">
            <a:spLocks/>
          </p:cNvSpPr>
          <p:nvPr/>
        </p:nvSpPr>
        <p:spPr bwMode="auto">
          <a:xfrm>
            <a:off x="500034" y="242886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1" i="0" u="none" strike="noStrike" kern="1200" cap="none" spc="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mn-lt"/>
                <a:ea typeface="+mj-ea"/>
                <a:cs typeface="+mj-cs"/>
              </a:rPr>
              <a:t>Цель: определение состава и качества мяса химическими методами</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downloads\1144898328.jpg"/>
          <p:cNvPicPr>
            <a:picLocks noChangeAspect="1" noChangeArrowheads="1"/>
          </p:cNvPicPr>
          <p:nvPr/>
        </p:nvPicPr>
        <p:blipFill>
          <a:blip r:embed="rId2"/>
          <a:srcRect/>
          <a:stretch>
            <a:fillRect/>
          </a:stretch>
        </p:blipFill>
        <p:spPr bwMode="auto">
          <a:xfrm>
            <a:off x="0" y="0"/>
            <a:ext cx="5214942" cy="42771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7" name="Picture 5" descr="D:\downloads\untitled2.jpg"/>
          <p:cNvPicPr>
            <a:picLocks noChangeAspect="1" noChangeArrowheads="1"/>
          </p:cNvPicPr>
          <p:nvPr/>
        </p:nvPicPr>
        <p:blipFill>
          <a:blip r:embed="rId3"/>
          <a:srcRect/>
          <a:stretch>
            <a:fillRect/>
          </a:stretch>
        </p:blipFill>
        <p:spPr bwMode="auto">
          <a:xfrm>
            <a:off x="3530068" y="3000372"/>
            <a:ext cx="5613932" cy="38576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ppt_x</p:attrName>
                                        </p:attrNameLst>
                                      </p:cBhvr>
                                      <p:tavLst>
                                        <p:tav tm="0">
                                          <p:val>
                                            <p:strVal val="#ppt_x"/>
                                          </p:val>
                                        </p:tav>
                                        <p:tav tm="100000">
                                          <p:val>
                                            <p:strVal val="#ppt_x"/>
                                          </p:val>
                                        </p:tav>
                                      </p:tavLst>
                                    </p:anim>
                                    <p:anim calcmode="lin" valueType="num">
                                      <p:cBhvr>
                                        <p:cTn id="9" dur="2000" fill="hold"/>
                                        <p:tgtEl>
                                          <p:spTgt spid="819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3000"/>
                                        <p:tgtEl>
                                          <p:spTgt spid="8197"/>
                                        </p:tgtEl>
                                      </p:cBhvr>
                                    </p:animEffect>
                                    <p:anim calcmode="lin" valueType="num">
                                      <p:cBhvr>
                                        <p:cTn id="13" dur="3000" fill="hold"/>
                                        <p:tgtEl>
                                          <p:spTgt spid="8197"/>
                                        </p:tgtEl>
                                        <p:attrNameLst>
                                          <p:attrName>ppt_x</p:attrName>
                                        </p:attrNameLst>
                                      </p:cBhvr>
                                      <p:tavLst>
                                        <p:tav tm="0">
                                          <p:val>
                                            <p:strVal val="#ppt_x"/>
                                          </p:val>
                                        </p:tav>
                                        <p:tav tm="100000">
                                          <p:val>
                                            <p:strVal val="#ppt_x"/>
                                          </p:val>
                                        </p:tav>
                                      </p:tavLst>
                                    </p:anim>
                                    <p:anim calcmode="lin" valueType="num">
                                      <p:cBhvr>
                                        <p:cTn id="14" dur="3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Задачи:</a:t>
            </a:r>
          </a:p>
        </p:txBody>
      </p:sp>
      <p:sp>
        <p:nvSpPr>
          <p:cNvPr id="10243" name="Содержимое 2"/>
          <p:cNvSpPr>
            <a:spLocks noGrp="1"/>
          </p:cNvSpPr>
          <p:nvPr>
            <p:ph idx="1"/>
          </p:nvPr>
        </p:nvSpPr>
        <p:spPr/>
        <p:txBody>
          <a:bodyPr/>
          <a:lstStyle/>
          <a:p>
            <a:pPr eaLnBrk="1" hangingPunct="1">
              <a:defRPr/>
            </a:pPr>
            <a:r>
              <a:rPr lang="ru-RU" b="1" dirty="0" smtClean="0">
                <a:solidFill>
                  <a:schemeClr val="tx2">
                    <a:lumMod val="75000"/>
                  </a:schemeClr>
                </a:solidFill>
              </a:rPr>
              <a:t>изучение теории анализа; </a:t>
            </a:r>
          </a:p>
          <a:p>
            <a:pPr eaLnBrk="1" hangingPunct="1">
              <a:defRPr/>
            </a:pPr>
            <a:r>
              <a:rPr lang="ru-RU" b="1" dirty="0" smtClean="0">
                <a:solidFill>
                  <a:schemeClr val="tx2">
                    <a:lumMod val="75000"/>
                  </a:schemeClr>
                </a:solidFill>
              </a:rPr>
              <a:t>социологический опрос покупателей;</a:t>
            </a:r>
          </a:p>
          <a:p>
            <a:pPr eaLnBrk="1" hangingPunct="1">
              <a:defRPr/>
            </a:pPr>
            <a:r>
              <a:rPr lang="ru-RU" b="1" dirty="0" smtClean="0">
                <a:solidFill>
                  <a:schemeClr val="tx2">
                    <a:lumMod val="75000"/>
                  </a:schemeClr>
                </a:solidFill>
              </a:rPr>
              <a:t>исследование купленных в разных местах образцов мяса;  </a:t>
            </a:r>
          </a:p>
          <a:p>
            <a:pPr eaLnBrk="1" hangingPunct="1">
              <a:defRPr/>
            </a:pPr>
            <a:r>
              <a:rPr lang="ru-RU" b="1" dirty="0" smtClean="0">
                <a:solidFill>
                  <a:schemeClr val="tx2">
                    <a:lumMod val="75000"/>
                  </a:schemeClr>
                </a:solidFill>
              </a:rPr>
              <a:t>определение свежести мяса; </a:t>
            </a:r>
          </a:p>
          <a:p>
            <a:pPr eaLnBrk="1" hangingPunct="1">
              <a:defRPr/>
            </a:pPr>
            <a:r>
              <a:rPr lang="ru-RU" b="1" dirty="0" smtClean="0">
                <a:solidFill>
                  <a:schemeClr val="tx2">
                    <a:lumMod val="75000"/>
                  </a:schemeClr>
                </a:solidFill>
              </a:rPr>
              <a:t>определение  калорийности мяса; </a:t>
            </a:r>
          </a:p>
          <a:p>
            <a:pPr eaLnBrk="1" hangingPunct="1">
              <a:defRPr/>
            </a:pPr>
            <a:r>
              <a:rPr lang="ru-RU" b="1" dirty="0" smtClean="0">
                <a:solidFill>
                  <a:schemeClr val="tx2">
                    <a:lumMod val="75000"/>
                  </a:schemeClr>
                </a:solidFill>
              </a:rPr>
              <a:t>определение в составе мяса, питательные веществ и микроэлементов.   </a:t>
            </a:r>
          </a:p>
          <a:p>
            <a:pPr eaLnBrk="1" hangingPunct="1">
              <a:defRPr/>
            </a:pPr>
            <a:endParaRPr lang="ru-RU"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fltVal val="0"/>
                                          </p:val>
                                        </p:tav>
                                        <p:tav tm="100000">
                                          <p:val>
                                            <p:strVal val="#ppt_w"/>
                                          </p:val>
                                        </p:tav>
                                      </p:tavLst>
                                    </p:anim>
                                    <p:anim calcmode="lin" valueType="num">
                                      <p:cBhvr>
                                        <p:cTn id="8" dur="2000" fill="hold"/>
                                        <p:tgtEl>
                                          <p:spTgt spid="9218"/>
                                        </p:tgtEl>
                                        <p:attrNameLst>
                                          <p:attrName>ppt_h</p:attrName>
                                        </p:attrNameLst>
                                      </p:cBhvr>
                                      <p:tavLst>
                                        <p:tav tm="0">
                                          <p:val>
                                            <p:fltVal val="0"/>
                                          </p:val>
                                        </p:tav>
                                        <p:tav tm="100000">
                                          <p:val>
                                            <p:strVal val="#ppt_h"/>
                                          </p:val>
                                        </p:tav>
                                      </p:tavLst>
                                    </p:anim>
                                    <p:anim calcmode="lin" valueType="num">
                                      <p:cBhvr>
                                        <p:cTn id="9" dur="2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1000"/>
                                        <p:tgtEl>
                                          <p:spTgt spid="10243">
                                            <p:txEl>
                                              <p:pRg st="0" end="0"/>
                                            </p:txEl>
                                          </p:spTgt>
                                        </p:tgtEl>
                                      </p:cBhvr>
                                    </p:animEffect>
                                    <p:anim calcmode="lin" valueType="num">
                                      <p:cBhvr>
                                        <p:cTn id="15"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7" presetClass="entr" presetSubtype="0" fill="hold" grpId="0" nodeType="afterEffect">
                                  <p:stCondLst>
                                    <p:cond delay="0"/>
                                  </p:stCondLst>
                                  <p:childTnLst>
                                    <p:set>
                                      <p:cBhvr>
                                        <p:cTn id="19" dur="1" fill="hold">
                                          <p:stCondLst>
                                            <p:cond delay="0"/>
                                          </p:stCondLst>
                                        </p:cTn>
                                        <p:tgtEl>
                                          <p:spTgt spid="10243">
                                            <p:txEl>
                                              <p:pRg st="1" end="1"/>
                                            </p:txEl>
                                          </p:spTgt>
                                        </p:tgtEl>
                                        <p:attrNameLst>
                                          <p:attrName>style.visibility</p:attrName>
                                        </p:attrNameLst>
                                      </p:cBhvr>
                                      <p:to>
                                        <p:strVal val="visible"/>
                                      </p:to>
                                    </p:set>
                                    <p:animEffect transition="in" filter="fade">
                                      <p:cBhvr>
                                        <p:cTn id="20" dur="1000"/>
                                        <p:tgtEl>
                                          <p:spTgt spid="10243">
                                            <p:txEl>
                                              <p:pRg st="1" end="1"/>
                                            </p:txEl>
                                          </p:spTgt>
                                        </p:tgtEl>
                                      </p:cBhvr>
                                    </p:animEffect>
                                    <p:anim calcmode="lin" valueType="num">
                                      <p:cBhvr>
                                        <p:cTn id="21"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7" presetClass="entr" presetSubtype="0" fill="hold" grpId="0" nodeType="after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Effect transition="in" filter="fade">
                                      <p:cBhvr>
                                        <p:cTn id="26" dur="1000"/>
                                        <p:tgtEl>
                                          <p:spTgt spid="10243">
                                            <p:txEl>
                                              <p:pRg st="2" end="2"/>
                                            </p:txEl>
                                          </p:spTgt>
                                        </p:tgtEl>
                                      </p:cBhvr>
                                    </p:animEffect>
                                    <p:anim calcmode="lin" valueType="num">
                                      <p:cBhvr>
                                        <p:cTn id="27"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7" presetClass="entr" presetSubtype="0" fill="hold" grpId="0" nodeType="afterEffect">
                                  <p:stCondLst>
                                    <p:cond delay="0"/>
                                  </p:stCondLst>
                                  <p:childTnLst>
                                    <p:set>
                                      <p:cBhvr>
                                        <p:cTn id="31" dur="1" fill="hold">
                                          <p:stCondLst>
                                            <p:cond delay="0"/>
                                          </p:stCondLst>
                                        </p:cTn>
                                        <p:tgtEl>
                                          <p:spTgt spid="10243">
                                            <p:txEl>
                                              <p:pRg st="3" end="3"/>
                                            </p:txEl>
                                          </p:spTgt>
                                        </p:tgtEl>
                                        <p:attrNameLst>
                                          <p:attrName>style.visibility</p:attrName>
                                        </p:attrNameLst>
                                      </p:cBhvr>
                                      <p:to>
                                        <p:strVal val="visible"/>
                                      </p:to>
                                    </p:set>
                                    <p:animEffect transition="in" filter="fade">
                                      <p:cBhvr>
                                        <p:cTn id="32" dur="1000"/>
                                        <p:tgtEl>
                                          <p:spTgt spid="10243">
                                            <p:txEl>
                                              <p:pRg st="3" end="3"/>
                                            </p:txEl>
                                          </p:spTgt>
                                        </p:tgtEl>
                                      </p:cBhvr>
                                    </p:animEffect>
                                    <p:anim calcmode="lin" valueType="num">
                                      <p:cBhvr>
                                        <p:cTn id="33"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7" presetClass="entr" presetSubtype="0" fill="hold" grpId="0" nodeType="afterEffect">
                                  <p:stCondLst>
                                    <p:cond delay="0"/>
                                  </p:stCondLst>
                                  <p:childTnLst>
                                    <p:set>
                                      <p:cBhvr>
                                        <p:cTn id="37" dur="1" fill="hold">
                                          <p:stCondLst>
                                            <p:cond delay="0"/>
                                          </p:stCondLst>
                                        </p:cTn>
                                        <p:tgtEl>
                                          <p:spTgt spid="10243">
                                            <p:txEl>
                                              <p:pRg st="4" end="4"/>
                                            </p:txEl>
                                          </p:spTgt>
                                        </p:tgtEl>
                                        <p:attrNameLst>
                                          <p:attrName>style.visibility</p:attrName>
                                        </p:attrNameLst>
                                      </p:cBhvr>
                                      <p:to>
                                        <p:strVal val="visible"/>
                                      </p:to>
                                    </p:set>
                                    <p:animEffect transition="in" filter="fade">
                                      <p:cBhvr>
                                        <p:cTn id="38" dur="1000"/>
                                        <p:tgtEl>
                                          <p:spTgt spid="10243">
                                            <p:txEl>
                                              <p:pRg st="4" end="4"/>
                                            </p:txEl>
                                          </p:spTgt>
                                        </p:tgtEl>
                                      </p:cBhvr>
                                    </p:animEffect>
                                    <p:anim calcmode="lin" valueType="num">
                                      <p:cBhvr>
                                        <p:cTn id="39"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47" presetClass="entr" presetSubtype="0" fill="hold" grpId="0" nodeType="afterEffect">
                                  <p:stCondLst>
                                    <p:cond delay="0"/>
                                  </p:stCondLst>
                                  <p:childTnLst>
                                    <p:set>
                                      <p:cBhvr>
                                        <p:cTn id="43" dur="1" fill="hold">
                                          <p:stCondLst>
                                            <p:cond delay="0"/>
                                          </p:stCondLst>
                                        </p:cTn>
                                        <p:tgtEl>
                                          <p:spTgt spid="10243">
                                            <p:txEl>
                                              <p:pRg st="5" end="5"/>
                                            </p:txEl>
                                          </p:spTgt>
                                        </p:tgtEl>
                                        <p:attrNameLst>
                                          <p:attrName>style.visibility</p:attrName>
                                        </p:attrNameLst>
                                      </p:cBhvr>
                                      <p:to>
                                        <p:strVal val="visible"/>
                                      </p:to>
                                    </p:set>
                                    <p:animEffect transition="in" filter="fade">
                                      <p:cBhvr>
                                        <p:cTn id="44" dur="1000"/>
                                        <p:tgtEl>
                                          <p:spTgt spid="10243">
                                            <p:txEl>
                                              <p:pRg st="5" end="5"/>
                                            </p:txEl>
                                          </p:spTgt>
                                        </p:tgtEl>
                                      </p:cBhvr>
                                    </p:animEffect>
                                    <p:anim calcmode="lin" valueType="num">
                                      <p:cBhvr>
                                        <p:cTn id="45"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p:txBody>
          <a:bodyPr/>
          <a:lstStyle/>
          <a:p>
            <a:pPr eaLnBrk="1" hangingPunct="1">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Химический состав мяса</a:t>
            </a:r>
          </a:p>
        </p:txBody>
      </p:sp>
      <p:graphicFrame>
        <p:nvGraphicFramePr>
          <p:cNvPr id="1026" name="Содержимое 3"/>
          <p:cNvGraphicFramePr>
            <a:graphicFrameLocks noGrp="1"/>
          </p:cNvGraphicFramePr>
          <p:nvPr>
            <p:ph idx="1"/>
          </p:nvPr>
        </p:nvGraphicFramePr>
        <p:xfrm>
          <a:off x="928688" y="1335088"/>
          <a:ext cx="7429500" cy="5400675"/>
        </p:xfrm>
        <a:graphic>
          <a:graphicData uri="http://schemas.openxmlformats.org/presentationml/2006/ole">
            <p:oleObj spid="_x0000_s1026" name="Worksheet" r:id="rId3" imgW="8858393" imgH="6438805" progId="Excel.Sheet.8">
              <p:embed/>
            </p:oleObj>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ppt_x"/>
                                          </p:val>
                                        </p:tav>
                                        <p:tav tm="100000">
                                          <p:val>
                                            <p:strVal val="#ppt_x"/>
                                          </p:val>
                                        </p:tav>
                                      </p:tavLst>
                                    </p:anim>
                                    <p:anim calcmode="lin" valueType="num">
                                      <p:cBhvr additive="base">
                                        <p:cTn id="8" dur="20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0" presetClass="entr" presetSubtype="0" fill="hold" grpId="0"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800" decel="100000"/>
                                        <p:tgtEl>
                                          <p:spTgt spid="1026"/>
                                        </p:tgtEl>
                                      </p:cBhvr>
                                    </p:animEffect>
                                    <p:anim calcmode="lin" valueType="num">
                                      <p:cBhvr>
                                        <p:cTn id="13" dur="800" decel="100000" fill="hold"/>
                                        <p:tgtEl>
                                          <p:spTgt spid="1026"/>
                                        </p:tgtEl>
                                        <p:attrNameLst>
                                          <p:attrName>style.rotation</p:attrName>
                                        </p:attrNameLst>
                                      </p:cBhvr>
                                      <p:tavLst>
                                        <p:tav tm="0">
                                          <p:val>
                                            <p:fltVal val="-90"/>
                                          </p:val>
                                        </p:tav>
                                        <p:tav tm="100000">
                                          <p:val>
                                            <p:fltVal val="0"/>
                                          </p:val>
                                        </p:tav>
                                      </p:tavLst>
                                    </p:anim>
                                    <p:anim calcmode="lin" valueType="num">
                                      <p:cBhvr>
                                        <p:cTn id="14" dur="800" decel="100000" fill="hold"/>
                                        <p:tgtEl>
                                          <p:spTgt spid="1026"/>
                                        </p:tgtEl>
                                        <p:attrNameLst>
                                          <p:attrName>ppt_x</p:attrName>
                                        </p:attrNameLst>
                                      </p:cBhvr>
                                      <p:tavLst>
                                        <p:tav tm="0">
                                          <p:val>
                                            <p:strVal val="#ppt_x+0.4"/>
                                          </p:val>
                                        </p:tav>
                                        <p:tav tm="100000">
                                          <p:val>
                                            <p:strVal val="#ppt_x-0.05"/>
                                          </p:val>
                                        </p:tav>
                                      </p:tavLst>
                                    </p:anim>
                                    <p:anim calcmode="lin" valueType="num">
                                      <p:cBhvr>
                                        <p:cTn id="15" dur="800" decel="100000" fill="hold"/>
                                        <p:tgtEl>
                                          <p:spTgt spid="102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OleChart spid="10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28625" y="285750"/>
            <a:ext cx="8229600" cy="1143000"/>
          </a:xfrm>
        </p:spPr>
        <p:txBody>
          <a:bodyPr/>
          <a:lstStyle/>
          <a:p>
            <a:pPr eaLnBrk="1" hangingPunct="1">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Классификация видов мяса</a:t>
            </a:r>
          </a:p>
        </p:txBody>
      </p:sp>
      <p:sp>
        <p:nvSpPr>
          <p:cNvPr id="11267" name="Содержимое 2"/>
          <p:cNvSpPr>
            <a:spLocks noGrp="1"/>
          </p:cNvSpPr>
          <p:nvPr>
            <p:ph idx="1"/>
          </p:nvPr>
        </p:nvSpPr>
        <p:spPr/>
        <p:txBody>
          <a:bodyPr/>
          <a:lstStyle/>
          <a:p>
            <a:pPr eaLnBrk="1" hangingPunct="1">
              <a:defRPr/>
            </a:pPr>
            <a:r>
              <a:rPr lang="ru-RU" dirty="0" smtClean="0">
                <a:solidFill>
                  <a:schemeClr val="tx2">
                    <a:lumMod val="75000"/>
                  </a:schemeClr>
                </a:solidFill>
                <a:latin typeface="Arial" charset="0"/>
              </a:rPr>
              <a:t>по виду убойных животных;</a:t>
            </a:r>
          </a:p>
          <a:p>
            <a:pPr eaLnBrk="1" hangingPunct="1">
              <a:defRPr/>
            </a:pPr>
            <a:r>
              <a:rPr lang="ru-RU" dirty="0" smtClean="0">
                <a:solidFill>
                  <a:schemeClr val="tx2">
                    <a:lumMod val="75000"/>
                  </a:schemeClr>
                </a:solidFill>
                <a:latin typeface="Arial" charset="0"/>
              </a:rPr>
              <a:t>по возрасту;</a:t>
            </a:r>
          </a:p>
          <a:p>
            <a:pPr eaLnBrk="1" hangingPunct="1">
              <a:defRPr/>
            </a:pPr>
            <a:r>
              <a:rPr lang="ru-RU" dirty="0" smtClean="0">
                <a:solidFill>
                  <a:schemeClr val="tx2">
                    <a:lumMod val="75000"/>
                  </a:schemeClr>
                </a:solidFill>
                <a:latin typeface="Arial" charset="0"/>
              </a:rPr>
              <a:t>по упитанности;</a:t>
            </a:r>
          </a:p>
          <a:p>
            <a:pPr eaLnBrk="1" hangingPunct="1">
              <a:defRPr/>
            </a:pPr>
            <a:r>
              <a:rPr lang="ru-RU" dirty="0" smtClean="0">
                <a:solidFill>
                  <a:schemeClr val="tx2">
                    <a:lumMod val="75000"/>
                  </a:schemeClr>
                </a:solidFill>
                <a:latin typeface="Arial" charset="0"/>
              </a:rPr>
              <a:t>по термическому состоянию;</a:t>
            </a:r>
          </a:p>
          <a:p>
            <a:pPr eaLnBrk="1" hangingPunct="1">
              <a:defRPr/>
            </a:pPr>
            <a:r>
              <a:rPr lang="ru-RU" dirty="0" smtClean="0">
                <a:solidFill>
                  <a:schemeClr val="tx2">
                    <a:lumMod val="75000"/>
                  </a:schemeClr>
                </a:solidFill>
                <a:latin typeface="Arial" charset="0"/>
              </a:rPr>
              <a:t>по качеству.</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600" decel="100000"/>
                                        <p:tgtEl>
                                          <p:spTgt spid="10242"/>
                                        </p:tgtEl>
                                      </p:cBhvr>
                                    </p:animEffect>
                                    <p:anim calcmode="lin" valueType="num">
                                      <p:cBhvr>
                                        <p:cTn id="8" dur="1600" decel="100000" fill="hold"/>
                                        <p:tgtEl>
                                          <p:spTgt spid="10242"/>
                                        </p:tgtEl>
                                        <p:attrNameLst>
                                          <p:attrName>style.rotation</p:attrName>
                                        </p:attrNameLst>
                                      </p:cBhvr>
                                      <p:tavLst>
                                        <p:tav tm="0">
                                          <p:val>
                                            <p:fltVal val="-90"/>
                                          </p:val>
                                        </p:tav>
                                        <p:tav tm="100000">
                                          <p:val>
                                            <p:fltVal val="0"/>
                                          </p:val>
                                        </p:tav>
                                      </p:tavLst>
                                    </p:anim>
                                    <p:anim calcmode="lin" valueType="num">
                                      <p:cBhvr>
                                        <p:cTn id="9" dur="1600" decel="100000" fill="hold"/>
                                        <p:tgtEl>
                                          <p:spTgt spid="10242"/>
                                        </p:tgtEl>
                                        <p:attrNameLst>
                                          <p:attrName>ppt_x</p:attrName>
                                        </p:attrNameLst>
                                      </p:cBhvr>
                                      <p:tavLst>
                                        <p:tav tm="0">
                                          <p:val>
                                            <p:strVal val="#ppt_x+0.4"/>
                                          </p:val>
                                        </p:tav>
                                        <p:tav tm="100000">
                                          <p:val>
                                            <p:strVal val="#ppt_x-0.05"/>
                                          </p:val>
                                        </p:tav>
                                      </p:tavLst>
                                    </p:anim>
                                    <p:anim calcmode="lin" valueType="num">
                                      <p:cBhvr>
                                        <p:cTn id="10" dur="1600" decel="100000" fill="hold"/>
                                        <p:tgtEl>
                                          <p:spTgt spid="1024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24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24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fade">
                                      <p:cBhvr>
                                        <p:cTn id="16" dur="1000"/>
                                        <p:tgtEl>
                                          <p:spTgt spid="11267">
                                            <p:txEl>
                                              <p:pRg st="0" end="0"/>
                                            </p:txEl>
                                          </p:spTgt>
                                        </p:tgtEl>
                                      </p:cBhvr>
                                    </p:animEffect>
                                    <p:anim calcmode="lin" valueType="num">
                                      <p:cBhvr>
                                        <p:cTn id="1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11267">
                                            <p:txEl>
                                              <p:pRg st="1" end="1"/>
                                            </p:txEl>
                                          </p:spTgt>
                                        </p:tgtEl>
                                        <p:attrNameLst>
                                          <p:attrName>style.visibility</p:attrName>
                                        </p:attrNameLst>
                                      </p:cBhvr>
                                      <p:to>
                                        <p:strVal val="visible"/>
                                      </p:to>
                                    </p:set>
                                    <p:animEffect transition="in" filter="fade">
                                      <p:cBhvr>
                                        <p:cTn id="22" dur="1000"/>
                                        <p:tgtEl>
                                          <p:spTgt spid="11267">
                                            <p:txEl>
                                              <p:pRg st="1" end="1"/>
                                            </p:txEl>
                                          </p:spTgt>
                                        </p:tgtEl>
                                      </p:cBhvr>
                                    </p:animEffect>
                                    <p:anim calcmode="lin" valueType="num">
                                      <p:cBhvr>
                                        <p:cTn id="23"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7" presetClass="entr" presetSubtype="0" fill="hold" grpId="0" nodeType="after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1000"/>
                                        <p:tgtEl>
                                          <p:spTgt spid="11267">
                                            <p:txEl>
                                              <p:pRg st="2" end="2"/>
                                            </p:txEl>
                                          </p:spTgt>
                                        </p:tgtEl>
                                      </p:cBhvr>
                                    </p:animEffect>
                                    <p:anim calcmode="lin" valueType="num">
                                      <p:cBhvr>
                                        <p:cTn id="29"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grpId="0" nodeType="afterEffect">
                                  <p:stCondLst>
                                    <p:cond delay="0"/>
                                  </p:stCondLst>
                                  <p:childTnLst>
                                    <p:set>
                                      <p:cBhvr>
                                        <p:cTn id="33" dur="1" fill="hold">
                                          <p:stCondLst>
                                            <p:cond delay="0"/>
                                          </p:stCondLst>
                                        </p:cTn>
                                        <p:tgtEl>
                                          <p:spTgt spid="11267">
                                            <p:txEl>
                                              <p:pRg st="3" end="3"/>
                                            </p:txEl>
                                          </p:spTgt>
                                        </p:tgtEl>
                                        <p:attrNameLst>
                                          <p:attrName>style.visibility</p:attrName>
                                        </p:attrNameLst>
                                      </p:cBhvr>
                                      <p:to>
                                        <p:strVal val="visible"/>
                                      </p:to>
                                    </p:set>
                                    <p:animEffect transition="in" filter="fade">
                                      <p:cBhvr>
                                        <p:cTn id="34" dur="1000"/>
                                        <p:tgtEl>
                                          <p:spTgt spid="11267">
                                            <p:txEl>
                                              <p:pRg st="3" end="3"/>
                                            </p:txEl>
                                          </p:spTgt>
                                        </p:tgtEl>
                                      </p:cBhvr>
                                    </p:animEffect>
                                    <p:anim calcmode="lin" valueType="num">
                                      <p:cBhvr>
                                        <p:cTn id="35"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47" presetClass="entr" presetSubtype="0" fill="hold" grpId="0" nodeType="afterEffect">
                                  <p:stCondLst>
                                    <p:cond delay="0"/>
                                  </p:stCondLst>
                                  <p:childTnLst>
                                    <p:set>
                                      <p:cBhvr>
                                        <p:cTn id="39" dur="1" fill="hold">
                                          <p:stCondLst>
                                            <p:cond delay="0"/>
                                          </p:stCondLst>
                                        </p:cTn>
                                        <p:tgtEl>
                                          <p:spTgt spid="11267">
                                            <p:txEl>
                                              <p:pRg st="4" end="4"/>
                                            </p:txEl>
                                          </p:spTgt>
                                        </p:tgtEl>
                                        <p:attrNameLst>
                                          <p:attrName>style.visibility</p:attrName>
                                        </p:attrNameLst>
                                      </p:cBhvr>
                                      <p:to>
                                        <p:strVal val="visible"/>
                                      </p:to>
                                    </p:set>
                                    <p:animEffect transition="in" filter="fade">
                                      <p:cBhvr>
                                        <p:cTn id="40" dur="1000"/>
                                        <p:tgtEl>
                                          <p:spTgt spid="11267">
                                            <p:txEl>
                                              <p:pRg st="4" end="4"/>
                                            </p:txEl>
                                          </p:spTgt>
                                        </p:tgtEl>
                                      </p:cBhvr>
                                    </p:animEffect>
                                    <p:anim calcmode="lin" valueType="num">
                                      <p:cBhvr>
                                        <p:cTn id="41"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Оборудование</a:t>
            </a:r>
          </a:p>
        </p:txBody>
      </p:sp>
      <p:sp>
        <p:nvSpPr>
          <p:cNvPr id="12291" name="Rectangle 3"/>
          <p:cNvSpPr>
            <a:spLocks noGrp="1"/>
          </p:cNvSpPr>
          <p:nvPr>
            <p:ph type="body" idx="1"/>
          </p:nvPr>
        </p:nvSpPr>
        <p:spPr/>
        <p:txBody>
          <a:bodyPr/>
          <a:lstStyle/>
          <a:p>
            <a:endParaRPr lang="ru-RU" smtClean="0"/>
          </a:p>
        </p:txBody>
      </p:sp>
      <p:pic>
        <p:nvPicPr>
          <p:cNvPr id="11268" name="Picture 4" descr="G:\ВАСЯ\PIC_0064.JPG"/>
          <p:cNvPicPr>
            <a:picLocks noChangeAspect="1" noChangeArrowheads="1"/>
          </p:cNvPicPr>
          <p:nvPr/>
        </p:nvPicPr>
        <p:blipFill>
          <a:blip r:embed="rId2"/>
          <a:srcRect/>
          <a:stretch>
            <a:fillRect/>
          </a:stretch>
        </p:blipFill>
        <p:spPr bwMode="auto">
          <a:xfrm>
            <a:off x="0" y="1214438"/>
            <a:ext cx="3000375" cy="2249487"/>
          </a:xfrm>
          <a:prstGeom prst="rect">
            <a:avLst/>
          </a:prstGeom>
          <a:ln>
            <a:noFill/>
          </a:ln>
          <a:effectLst>
            <a:outerShdw blurRad="190500" algn="tl" rotWithShape="0">
              <a:srgbClr val="000000">
                <a:alpha val="70000"/>
              </a:srgbClr>
            </a:outerShdw>
          </a:effectLst>
        </p:spPr>
      </p:pic>
      <p:pic>
        <p:nvPicPr>
          <p:cNvPr id="11269" name="Picture 5" descr="G:\ВАСЯ\PIC_0065.JPG"/>
          <p:cNvPicPr>
            <a:picLocks noChangeAspect="1" noChangeArrowheads="1"/>
          </p:cNvPicPr>
          <p:nvPr/>
        </p:nvPicPr>
        <p:blipFill>
          <a:blip r:embed="rId3"/>
          <a:srcRect/>
          <a:stretch>
            <a:fillRect/>
          </a:stretch>
        </p:blipFill>
        <p:spPr bwMode="auto">
          <a:xfrm>
            <a:off x="3059113" y="1214438"/>
            <a:ext cx="2881312" cy="2251075"/>
          </a:xfrm>
          <a:prstGeom prst="rect">
            <a:avLst/>
          </a:prstGeom>
          <a:ln>
            <a:noFill/>
          </a:ln>
          <a:effectLst>
            <a:outerShdw blurRad="190500" algn="tl" rotWithShape="0">
              <a:srgbClr val="000000">
                <a:alpha val="70000"/>
              </a:srgbClr>
            </a:outerShdw>
          </a:effectLst>
        </p:spPr>
      </p:pic>
      <p:pic>
        <p:nvPicPr>
          <p:cNvPr id="11270" name="Picture 6" descr="G:\ВАСЯ\PIC_0066.JPG"/>
          <p:cNvPicPr>
            <a:picLocks noChangeAspect="1" noChangeArrowheads="1"/>
          </p:cNvPicPr>
          <p:nvPr/>
        </p:nvPicPr>
        <p:blipFill>
          <a:blip r:embed="rId4"/>
          <a:srcRect/>
          <a:stretch>
            <a:fillRect/>
          </a:stretch>
        </p:blipFill>
        <p:spPr bwMode="auto">
          <a:xfrm>
            <a:off x="6000750" y="1214438"/>
            <a:ext cx="3143250" cy="2214562"/>
          </a:xfrm>
          <a:prstGeom prst="rect">
            <a:avLst/>
          </a:prstGeom>
          <a:ln>
            <a:noFill/>
          </a:ln>
          <a:effectLst>
            <a:outerShdw blurRad="190500" algn="tl" rotWithShape="0">
              <a:srgbClr val="000000">
                <a:alpha val="70000"/>
              </a:srgbClr>
            </a:outerShdw>
          </a:effectLst>
        </p:spPr>
      </p:pic>
      <p:pic>
        <p:nvPicPr>
          <p:cNvPr id="11271" name="Picture 7" descr="G:\ВАСЯ\PIC_0067.JPG"/>
          <p:cNvPicPr>
            <a:picLocks noChangeAspect="1" noChangeArrowheads="1"/>
          </p:cNvPicPr>
          <p:nvPr/>
        </p:nvPicPr>
        <p:blipFill>
          <a:blip r:embed="rId5"/>
          <a:srcRect/>
          <a:stretch>
            <a:fillRect/>
          </a:stretch>
        </p:blipFill>
        <p:spPr bwMode="auto">
          <a:xfrm>
            <a:off x="0" y="3500438"/>
            <a:ext cx="4572000" cy="3357562"/>
          </a:xfrm>
          <a:prstGeom prst="rect">
            <a:avLst/>
          </a:prstGeom>
          <a:ln>
            <a:noFill/>
          </a:ln>
          <a:effectLst>
            <a:outerShdw blurRad="190500" algn="tl" rotWithShape="0">
              <a:srgbClr val="000000">
                <a:alpha val="70000"/>
              </a:srgbClr>
            </a:outerShdw>
          </a:effectLst>
        </p:spPr>
      </p:pic>
      <p:pic>
        <p:nvPicPr>
          <p:cNvPr id="11272" name="Picture 8" descr="G:\ВАСЯ\PIC_0068.JPG"/>
          <p:cNvPicPr>
            <a:picLocks noChangeAspect="1" noChangeArrowheads="1"/>
          </p:cNvPicPr>
          <p:nvPr/>
        </p:nvPicPr>
        <p:blipFill>
          <a:blip r:embed="rId6"/>
          <a:srcRect/>
          <a:stretch>
            <a:fillRect/>
          </a:stretch>
        </p:blipFill>
        <p:spPr bwMode="auto">
          <a:xfrm>
            <a:off x="4643438" y="3500438"/>
            <a:ext cx="4500562" cy="335756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par>
                                <p:cTn id="11" presetID="2" presetClass="entr" presetSubtype="4"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2000" fill="hold"/>
                                        <p:tgtEl>
                                          <p:spTgt spid="11268"/>
                                        </p:tgtEl>
                                        <p:attrNameLst>
                                          <p:attrName>ppt_x</p:attrName>
                                        </p:attrNameLst>
                                      </p:cBhvr>
                                      <p:tavLst>
                                        <p:tav tm="0">
                                          <p:val>
                                            <p:strVal val="#ppt_x"/>
                                          </p:val>
                                        </p:tav>
                                        <p:tav tm="100000">
                                          <p:val>
                                            <p:strVal val="#ppt_x"/>
                                          </p:val>
                                        </p:tav>
                                      </p:tavLst>
                                    </p:anim>
                                    <p:anim calcmode="lin" valueType="num">
                                      <p:cBhvr additive="base">
                                        <p:cTn id="14" dur="2000" fill="hold"/>
                                        <p:tgtEl>
                                          <p:spTgt spid="11268"/>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1270"/>
                                        </p:tgtEl>
                                        <p:attrNameLst>
                                          <p:attrName>style.visibility</p:attrName>
                                        </p:attrNameLst>
                                      </p:cBhvr>
                                      <p:to>
                                        <p:strVal val="visible"/>
                                      </p:to>
                                    </p:set>
                                    <p:anim calcmode="lin" valueType="num">
                                      <p:cBhvr>
                                        <p:cTn id="17" dur="1000" fill="hold"/>
                                        <p:tgtEl>
                                          <p:spTgt spid="11270"/>
                                        </p:tgtEl>
                                        <p:attrNameLst>
                                          <p:attrName>ppt_w</p:attrName>
                                        </p:attrNameLst>
                                      </p:cBhvr>
                                      <p:tavLst>
                                        <p:tav tm="0">
                                          <p:val>
                                            <p:fltVal val="0"/>
                                          </p:val>
                                        </p:tav>
                                        <p:tav tm="100000">
                                          <p:val>
                                            <p:strVal val="#ppt_w"/>
                                          </p:val>
                                        </p:tav>
                                      </p:tavLst>
                                    </p:anim>
                                    <p:anim calcmode="lin" valueType="num">
                                      <p:cBhvr>
                                        <p:cTn id="18" dur="1000" fill="hold"/>
                                        <p:tgtEl>
                                          <p:spTgt spid="11270"/>
                                        </p:tgtEl>
                                        <p:attrNameLst>
                                          <p:attrName>ppt_h</p:attrName>
                                        </p:attrNameLst>
                                      </p:cBhvr>
                                      <p:tavLst>
                                        <p:tav tm="0">
                                          <p:val>
                                            <p:fltVal val="0"/>
                                          </p:val>
                                        </p:tav>
                                        <p:tav tm="100000">
                                          <p:val>
                                            <p:strVal val="#ppt_h"/>
                                          </p:val>
                                        </p:tav>
                                      </p:tavLst>
                                    </p:anim>
                                    <p:anim calcmode="lin" valueType="num">
                                      <p:cBhvr>
                                        <p:cTn id="19" dur="1000" fill="hold"/>
                                        <p:tgtEl>
                                          <p:spTgt spid="11270"/>
                                        </p:tgtEl>
                                        <p:attrNameLst>
                                          <p:attrName>style.rotation</p:attrName>
                                        </p:attrNameLst>
                                      </p:cBhvr>
                                      <p:tavLst>
                                        <p:tav tm="0">
                                          <p:val>
                                            <p:fltVal val="90"/>
                                          </p:val>
                                        </p:tav>
                                        <p:tav tm="100000">
                                          <p:val>
                                            <p:fltVal val="0"/>
                                          </p:val>
                                        </p:tav>
                                      </p:tavLst>
                                    </p:anim>
                                    <p:animEffect transition="in" filter="fade">
                                      <p:cBhvr>
                                        <p:cTn id="20" dur="1000"/>
                                        <p:tgtEl>
                                          <p:spTgt spid="11270"/>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fade">
                                      <p:cBhvr>
                                        <p:cTn id="24" dur="1000"/>
                                        <p:tgtEl>
                                          <p:spTgt spid="11269"/>
                                        </p:tgtEl>
                                      </p:cBhvr>
                                    </p:animEffect>
                                    <p:anim calcmode="lin" valueType="num">
                                      <p:cBhvr>
                                        <p:cTn id="25" dur="1000" fill="hold"/>
                                        <p:tgtEl>
                                          <p:spTgt spid="11269"/>
                                        </p:tgtEl>
                                        <p:attrNameLst>
                                          <p:attrName>ppt_x</p:attrName>
                                        </p:attrNameLst>
                                      </p:cBhvr>
                                      <p:tavLst>
                                        <p:tav tm="0">
                                          <p:val>
                                            <p:strVal val="#ppt_x"/>
                                          </p:val>
                                        </p:tav>
                                        <p:tav tm="100000">
                                          <p:val>
                                            <p:strVal val="#ppt_x"/>
                                          </p:val>
                                        </p:tav>
                                      </p:tavLst>
                                    </p:anim>
                                    <p:anim calcmode="lin" valueType="num">
                                      <p:cBhvr>
                                        <p:cTn id="26" dur="1000" fill="hold"/>
                                        <p:tgtEl>
                                          <p:spTgt spid="1126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4" presetClass="entr" presetSubtype="0" fill="hold" nodeType="afterEffect">
                                  <p:stCondLst>
                                    <p:cond delay="0"/>
                                  </p:stCondLst>
                                  <p:childTnLst>
                                    <p:set>
                                      <p:cBhvr>
                                        <p:cTn id="29" dur="1" fill="hold">
                                          <p:stCondLst>
                                            <p:cond delay="0"/>
                                          </p:stCondLst>
                                        </p:cTn>
                                        <p:tgtEl>
                                          <p:spTgt spid="11271"/>
                                        </p:tgtEl>
                                        <p:attrNameLst>
                                          <p:attrName>style.visibility</p:attrName>
                                        </p:attrNameLst>
                                      </p:cBhvr>
                                      <p:to>
                                        <p:strVal val="visible"/>
                                      </p:to>
                                    </p:set>
                                    <p:anim to="" calcmode="lin" valueType="num">
                                      <p:cBhvr>
                                        <p:cTn id="30" dur="1" fill="hold"/>
                                        <p:tgtEl>
                                          <p:spTgt spid="11271"/>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anim to="" calcmode="lin" valueType="num">
                                      <p:cBhvr>
                                        <p:cTn id="33" dur="1" fill="hold"/>
                                        <p:tgtEl>
                                          <p:spTgt spid="112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Изображение 530"/>
          <p:cNvPicPr>
            <a:picLocks noChangeAspect="1" noChangeArrowheads="1"/>
          </p:cNvPicPr>
          <p:nvPr/>
        </p:nvPicPr>
        <p:blipFill>
          <a:blip r:embed="rId2" cstate="print"/>
          <a:srcRect/>
          <a:stretch>
            <a:fillRect/>
          </a:stretch>
        </p:blipFill>
        <p:spPr bwMode="auto">
          <a:xfrm>
            <a:off x="142844" y="1214422"/>
            <a:ext cx="4714876" cy="3286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293" name="Picture 5" descr="Изображение 529"/>
          <p:cNvPicPr>
            <a:picLocks noChangeAspect="1" noChangeArrowheads="1"/>
          </p:cNvPicPr>
          <p:nvPr/>
        </p:nvPicPr>
        <p:blipFill>
          <a:blip r:embed="rId3"/>
          <a:srcRect/>
          <a:stretch>
            <a:fillRect/>
          </a:stretch>
        </p:blipFill>
        <p:spPr bwMode="auto">
          <a:xfrm>
            <a:off x="4643438" y="3357562"/>
            <a:ext cx="4381500" cy="3286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290" name="Rectangle 2"/>
          <p:cNvSpPr>
            <a:spLocks noGrp="1"/>
          </p:cNvSpPr>
          <p:nvPr>
            <p:ph type="title"/>
          </p:nvPr>
        </p:nvSpPr>
        <p:spPr/>
        <p:txBody>
          <a:bodyPr/>
          <a:lstStyle/>
          <a:p>
            <a:pPr>
              <a:defRPr/>
            </a:pPr>
            <a:r>
              <a:rPr lang="ru-RU" sz="3600" b="1" dirty="0" smtClean="0">
                <a:solidFill>
                  <a:schemeClr val="tx2">
                    <a:lumMod val="75000"/>
                  </a:schemeClr>
                </a:solidFill>
                <a:effectLst>
                  <a:outerShdw blurRad="38100" dist="38100" dir="2700000" algn="tl">
                    <a:srgbClr val="000000">
                      <a:alpha val="43137"/>
                    </a:srgbClr>
                  </a:outerShdw>
                </a:effectLst>
                <a:latin typeface="+mn-lt"/>
              </a:rPr>
              <a:t>Аминокислоты</a:t>
            </a:r>
          </a:p>
        </p:txBody>
      </p:sp>
      <p:sp>
        <p:nvSpPr>
          <p:cNvPr id="13317" name="Rectangle 3"/>
          <p:cNvSpPr>
            <a:spLocks noGrp="1"/>
          </p:cNvSpPr>
          <p:nvPr>
            <p:ph type="body" idx="1"/>
          </p:nvPr>
        </p:nvSpPr>
        <p:spPr>
          <a:xfrm>
            <a:off x="457200" y="1600200"/>
            <a:ext cx="8686800" cy="4525963"/>
          </a:xfrm>
        </p:spPr>
        <p:txBody>
          <a:bodyPr/>
          <a:lstStyle/>
          <a:p>
            <a:pPr marL="769938" lvl="4" indent="33338">
              <a:lnSpc>
                <a:spcPct val="90000"/>
              </a:lnSpc>
              <a:buFont typeface="Arial" charset="0"/>
              <a:buNone/>
              <a:tabLst>
                <a:tab pos="536575" algn="l"/>
              </a:tabLst>
              <a:defRPr/>
            </a:pPr>
            <a:r>
              <a:rPr lang="en-US" sz="1800" dirty="0" smtClean="0"/>
              <a:t>                                                   </a:t>
            </a:r>
            <a:r>
              <a:rPr lang="ru-RU" sz="1800" dirty="0" smtClean="0"/>
              <a:t>		</a:t>
            </a:r>
            <a:r>
              <a:rPr lang="en-US" sz="1800" b="1" dirty="0" smtClean="0">
                <a:solidFill>
                  <a:schemeClr val="tx2">
                    <a:lumMod val="75000"/>
                  </a:schemeClr>
                </a:solidFill>
                <a:effectLst>
                  <a:outerShdw blurRad="38100" dist="38100" dir="2700000" algn="tl">
                    <a:srgbClr val="000000">
                      <a:alpha val="43137"/>
                    </a:srgbClr>
                  </a:outerShdw>
                </a:effectLst>
              </a:rPr>
              <a:t>- </a:t>
            </a:r>
            <a:r>
              <a:rPr lang="ru-RU" sz="1800" b="1" dirty="0" smtClean="0">
                <a:solidFill>
                  <a:schemeClr val="tx2">
                    <a:lumMod val="75000"/>
                  </a:schemeClr>
                </a:solidFill>
                <a:effectLst>
                  <a:outerShdw blurRad="38100" dist="38100" dir="2700000" algn="tl">
                    <a:srgbClr val="000000">
                      <a:alpha val="43137"/>
                    </a:srgbClr>
                  </a:outerShdw>
                </a:effectLst>
              </a:rPr>
              <a:t>Лакмус, Метиловый</a:t>
            </a:r>
            <a:r>
              <a:rPr lang="en-US" sz="1800" b="1" dirty="0" smtClean="0">
                <a:solidFill>
                  <a:schemeClr val="tx2">
                    <a:lumMod val="75000"/>
                  </a:schemeClr>
                </a:solidFill>
                <a:effectLst>
                  <a:outerShdw blurRad="38100" dist="38100" dir="2700000" algn="tl">
                    <a:srgbClr val="000000">
                      <a:alpha val="43137"/>
                    </a:srgbClr>
                  </a:outerShdw>
                </a:effectLst>
              </a:rPr>
              <a:t> </a:t>
            </a:r>
            <a:r>
              <a:rPr lang="ru-RU" sz="1800" b="1" dirty="0" smtClean="0">
                <a:solidFill>
                  <a:schemeClr val="tx2">
                    <a:lumMod val="75000"/>
                  </a:schemeClr>
                </a:solidFill>
                <a:effectLst>
                  <a:outerShdw blurRad="38100" dist="38100" dir="2700000" algn="tl">
                    <a:srgbClr val="000000">
                      <a:alpha val="43137"/>
                    </a:srgbClr>
                  </a:outerShdw>
                </a:effectLst>
              </a:rPr>
              <a:t>красный,</a:t>
            </a:r>
          </a:p>
          <a:p>
            <a:pPr marL="769938" lvl="4" indent="33338">
              <a:lnSpc>
                <a:spcPct val="90000"/>
              </a:lnSpc>
              <a:buFont typeface="Arial" charset="0"/>
              <a:buNone/>
              <a:tabLst>
                <a:tab pos="536575" algn="l"/>
              </a:tabLst>
              <a:defRPr/>
            </a:pPr>
            <a:r>
              <a:rPr lang="ru-RU" sz="1800" b="1" dirty="0" smtClean="0">
                <a:solidFill>
                  <a:schemeClr val="tx2">
                    <a:lumMod val="75000"/>
                  </a:schemeClr>
                </a:solidFill>
                <a:effectLst>
                  <a:outerShdw blurRad="38100" dist="38100" dir="2700000" algn="tl">
                    <a:srgbClr val="000000">
                      <a:alpha val="43137"/>
                    </a:srgbClr>
                  </a:outerShdw>
                </a:effectLst>
              </a:rPr>
              <a:t>                                                     	 	Метиловый оранжевый.</a:t>
            </a: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endParaRPr lang="ru-RU" sz="1800" dirty="0" smtClean="0">
              <a:solidFill>
                <a:schemeClr val="tx2">
                  <a:lumMod val="75000"/>
                </a:schemeClr>
              </a:solidFill>
              <a:latin typeface="Arial" charset="0"/>
            </a:endParaRPr>
          </a:p>
          <a:p>
            <a:pPr marL="769938" lvl="4" indent="33338">
              <a:lnSpc>
                <a:spcPct val="90000"/>
              </a:lnSpc>
              <a:buFont typeface="Arial" charset="0"/>
              <a:buNone/>
              <a:tabLst>
                <a:tab pos="536575" algn="l"/>
              </a:tabLst>
              <a:defRPr/>
            </a:pPr>
            <a:r>
              <a:rPr lang="ru-RU" sz="1800" b="1" dirty="0" smtClean="0">
                <a:solidFill>
                  <a:schemeClr val="tx2">
                    <a:lumMod val="75000"/>
                  </a:schemeClr>
                </a:solidFill>
                <a:effectLst>
                  <a:outerShdw blurRad="38100" dist="38100" dir="2700000" algn="tl">
                    <a:srgbClr val="000000">
                      <a:alpha val="43137"/>
                    </a:srgbClr>
                  </a:outerShdw>
                </a:effectLst>
                <a:latin typeface="Arial" charset="0"/>
              </a:rPr>
              <a:t>           </a:t>
            </a:r>
            <a:r>
              <a:rPr lang="ru-RU" sz="1800" b="1" dirty="0" smtClean="0">
                <a:solidFill>
                  <a:schemeClr val="tx2">
                    <a:lumMod val="75000"/>
                  </a:schemeClr>
                </a:solidFill>
                <a:effectLst>
                  <a:outerShdw blurRad="38100" dist="38100" dir="2700000" algn="tl">
                    <a:srgbClr val="000000">
                      <a:alpha val="43137"/>
                    </a:srgbClr>
                  </a:outerShdw>
                </a:effectLst>
              </a:rPr>
              <a:t>Взаимодействие с</a:t>
            </a:r>
            <a:r>
              <a:rPr lang="en-US" sz="1800" b="1" dirty="0" smtClean="0">
                <a:solidFill>
                  <a:schemeClr val="tx2">
                    <a:lumMod val="75000"/>
                  </a:schemeClr>
                </a:solidFill>
                <a:effectLst>
                  <a:outerShdw blurRad="38100" dist="38100" dir="2700000" algn="tl">
                    <a:srgbClr val="000000">
                      <a:alpha val="43137"/>
                    </a:srgbClr>
                  </a:outerShdw>
                </a:effectLst>
              </a:rPr>
              <a:t>   </a:t>
            </a:r>
            <a:r>
              <a:rPr lang="ru-RU" sz="1800" b="1" dirty="0" smtClean="0">
                <a:solidFill>
                  <a:schemeClr val="tx2">
                    <a:lumMod val="75000"/>
                  </a:schemeClr>
                </a:solidFill>
                <a:effectLst>
                  <a:outerShdw blurRad="38100" dist="38100" dir="2700000" algn="tl">
                    <a:srgbClr val="000000">
                      <a:alpha val="43137"/>
                    </a:srgbClr>
                  </a:outerShdw>
                </a:effectLst>
              </a:rPr>
              <a:t>азотистой кислотой -</a:t>
            </a:r>
          </a:p>
          <a:p>
            <a:pPr marL="769938" lvl="4" indent="33338">
              <a:lnSpc>
                <a:spcPct val="90000"/>
              </a:lnSpc>
              <a:buFont typeface="Arial" charset="0"/>
              <a:buNone/>
              <a:tabLst>
                <a:tab pos="536575" algn="l"/>
              </a:tabLst>
              <a:defRPr/>
            </a:pPr>
            <a:r>
              <a:rPr lang="en-US" sz="1800" b="1" dirty="0" smtClean="0">
                <a:solidFill>
                  <a:schemeClr val="tx2">
                    <a:lumMod val="75000"/>
                  </a:schemeClr>
                </a:solidFill>
                <a:effectLst>
                  <a:outerShdw blurRad="38100" dist="38100" dir="2700000" algn="tl">
                    <a:srgbClr val="000000">
                      <a:alpha val="43137"/>
                    </a:srgbClr>
                  </a:outerShdw>
                </a:effectLst>
              </a:rPr>
              <a:t>NaNO</a:t>
            </a:r>
            <a:r>
              <a:rPr lang="en-US" sz="1800" b="1" baseline="-25000" dirty="0" smtClean="0">
                <a:solidFill>
                  <a:schemeClr val="tx2">
                    <a:lumMod val="75000"/>
                  </a:schemeClr>
                </a:solidFill>
                <a:effectLst>
                  <a:outerShdw blurRad="38100" dist="38100" dir="2700000" algn="tl">
                    <a:srgbClr val="000000">
                      <a:alpha val="43137"/>
                    </a:srgbClr>
                  </a:outerShdw>
                </a:effectLst>
              </a:rPr>
              <a:t>2 </a:t>
            </a:r>
            <a:r>
              <a:rPr lang="en-US" sz="1800" b="1" dirty="0" smtClean="0">
                <a:solidFill>
                  <a:schemeClr val="tx2">
                    <a:lumMod val="75000"/>
                  </a:schemeClr>
                </a:solidFill>
                <a:effectLst>
                  <a:outerShdw blurRad="38100" dist="38100" dir="2700000" algn="tl">
                    <a:srgbClr val="000000">
                      <a:alpha val="43137"/>
                    </a:srgbClr>
                  </a:outerShdw>
                </a:effectLst>
              </a:rPr>
              <a:t>+ CH</a:t>
            </a:r>
            <a:r>
              <a:rPr lang="en-US" sz="1800" b="1" baseline="-25000" dirty="0" smtClean="0">
                <a:solidFill>
                  <a:schemeClr val="tx2">
                    <a:lumMod val="75000"/>
                  </a:schemeClr>
                </a:solidFill>
                <a:effectLst>
                  <a:outerShdw blurRad="38100" dist="38100" dir="2700000" algn="tl">
                    <a:srgbClr val="000000">
                      <a:alpha val="43137"/>
                    </a:srgbClr>
                  </a:outerShdw>
                </a:effectLst>
              </a:rPr>
              <a:t>3</a:t>
            </a:r>
            <a:r>
              <a:rPr lang="en-US" sz="1800" b="1" dirty="0" smtClean="0">
                <a:solidFill>
                  <a:schemeClr val="tx2">
                    <a:lumMod val="75000"/>
                  </a:schemeClr>
                </a:solidFill>
                <a:effectLst>
                  <a:outerShdw blurRad="38100" dist="38100" dir="2700000" algn="tl">
                    <a:srgbClr val="000000">
                      <a:alpha val="43137"/>
                    </a:srgbClr>
                  </a:outerShdw>
                </a:effectLst>
              </a:rPr>
              <a:t>COOH    =   HNO</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 + CH</a:t>
            </a:r>
            <a:r>
              <a:rPr lang="en-US" sz="1800" b="1" baseline="-25000" dirty="0" smtClean="0">
                <a:solidFill>
                  <a:schemeClr val="tx2">
                    <a:lumMod val="75000"/>
                  </a:schemeClr>
                </a:solidFill>
                <a:effectLst>
                  <a:outerShdw blurRad="38100" dist="38100" dir="2700000" algn="tl">
                    <a:srgbClr val="000000">
                      <a:alpha val="43137"/>
                    </a:srgbClr>
                  </a:outerShdw>
                </a:effectLst>
              </a:rPr>
              <a:t>3</a:t>
            </a:r>
            <a:r>
              <a:rPr lang="en-US" sz="1800" b="1" dirty="0" smtClean="0">
                <a:solidFill>
                  <a:schemeClr val="tx2">
                    <a:lumMod val="75000"/>
                  </a:schemeClr>
                </a:solidFill>
                <a:effectLst>
                  <a:outerShdw blurRad="38100" dist="38100" dir="2700000" algn="tl">
                    <a:srgbClr val="000000">
                      <a:alpha val="43137"/>
                    </a:srgbClr>
                  </a:outerShdw>
                </a:effectLst>
              </a:rPr>
              <a:t> – </a:t>
            </a:r>
            <a:r>
              <a:rPr lang="en-US" sz="1800" b="1" dirty="0" err="1" smtClean="0">
                <a:solidFill>
                  <a:schemeClr val="tx2">
                    <a:lumMod val="75000"/>
                  </a:schemeClr>
                </a:solidFill>
                <a:effectLst>
                  <a:outerShdw blurRad="38100" dist="38100" dir="2700000" algn="tl">
                    <a:srgbClr val="000000">
                      <a:alpha val="43137"/>
                    </a:srgbClr>
                  </a:outerShdw>
                </a:effectLst>
              </a:rPr>
              <a:t>COONa</a:t>
            </a:r>
            <a:endParaRPr lang="en-US" sz="1800" b="1" dirty="0" smtClean="0">
              <a:solidFill>
                <a:schemeClr val="tx2">
                  <a:lumMod val="75000"/>
                </a:schemeClr>
              </a:solidFill>
              <a:effectLst>
                <a:outerShdw blurRad="38100" dist="38100" dir="2700000" algn="tl">
                  <a:srgbClr val="000000">
                    <a:alpha val="43137"/>
                  </a:srgbClr>
                </a:outerShdw>
              </a:effectLst>
            </a:endParaRPr>
          </a:p>
          <a:p>
            <a:pPr marL="769938" lvl="4" indent="33338">
              <a:lnSpc>
                <a:spcPct val="90000"/>
              </a:lnSpc>
              <a:buFont typeface="Arial" charset="0"/>
              <a:buNone/>
              <a:tabLst>
                <a:tab pos="536575" algn="l"/>
              </a:tabLst>
              <a:defRPr/>
            </a:pPr>
            <a:r>
              <a:rPr lang="en-US" sz="1800" b="1" dirty="0" smtClean="0">
                <a:solidFill>
                  <a:schemeClr val="tx2">
                    <a:lumMod val="75000"/>
                  </a:schemeClr>
                </a:solidFill>
                <a:effectLst>
                  <a:outerShdw blurRad="38100" dist="38100" dir="2700000" algn="tl">
                    <a:srgbClr val="000000">
                      <a:alpha val="43137"/>
                    </a:srgbClr>
                  </a:outerShdw>
                </a:effectLst>
              </a:rPr>
              <a:t>H</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N – R – COOH  +  HO – N =O           HO – CH</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 –COOH  + N</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  + H</a:t>
            </a:r>
            <a:r>
              <a:rPr lang="en-US" sz="1800" b="1" baseline="-25000" dirty="0" smtClean="0">
                <a:solidFill>
                  <a:schemeClr val="tx2">
                    <a:lumMod val="75000"/>
                  </a:schemeClr>
                </a:solidFill>
                <a:effectLst>
                  <a:outerShdw blurRad="38100" dist="38100" dir="2700000" algn="tl">
                    <a:srgbClr val="000000">
                      <a:alpha val="43137"/>
                    </a:srgbClr>
                  </a:outerShdw>
                </a:effectLst>
              </a:rPr>
              <a:t>2</a:t>
            </a:r>
            <a:r>
              <a:rPr lang="en-US" sz="1800" b="1" dirty="0" smtClean="0">
                <a:solidFill>
                  <a:schemeClr val="tx2">
                    <a:lumMod val="75000"/>
                  </a:schemeClr>
                </a:solidFill>
                <a:effectLst>
                  <a:outerShdw blurRad="38100" dist="38100" dir="2700000" algn="tl">
                    <a:srgbClr val="000000">
                      <a:alpha val="43137"/>
                    </a:srgbClr>
                  </a:outerShdw>
                </a:effectLst>
              </a:rPr>
              <a:t>O</a:t>
            </a:r>
            <a:endParaRPr lang="ru-RU" sz="1800" b="1" dirty="0" smtClean="0">
              <a:solidFill>
                <a:schemeClr val="tx2">
                  <a:lumMod val="75000"/>
                </a:schemeClr>
              </a:solidFill>
              <a:effectLst>
                <a:outerShdw blurRad="38100" dist="38100" dir="2700000" algn="tl">
                  <a:srgbClr val="000000">
                    <a:alpha val="43137"/>
                  </a:srgbClr>
                </a:outerShdw>
              </a:effectLst>
            </a:endParaRPr>
          </a:p>
          <a:p>
            <a:pPr marL="769938" lvl="4" indent="33338">
              <a:lnSpc>
                <a:spcPct val="90000"/>
              </a:lnSpc>
              <a:buFont typeface="Arial" charset="0"/>
              <a:buNone/>
              <a:tabLst>
                <a:tab pos="536575" algn="l"/>
              </a:tabLst>
              <a:defRPr/>
            </a:pPr>
            <a:r>
              <a:rPr lang="ru-RU" sz="1800" dirty="0" smtClean="0">
                <a:solidFill>
                  <a:schemeClr val="tx2">
                    <a:lumMod val="75000"/>
                  </a:schemeClr>
                </a:solidFill>
                <a:latin typeface="Arial" charset="0"/>
              </a:rPr>
              <a:t>           </a:t>
            </a:r>
          </a:p>
        </p:txBody>
      </p:sp>
      <p:sp>
        <p:nvSpPr>
          <p:cNvPr id="13318" name="Line 7"/>
          <p:cNvSpPr>
            <a:spLocks noChangeShapeType="1"/>
          </p:cNvSpPr>
          <p:nvPr/>
        </p:nvSpPr>
        <p:spPr bwMode="auto">
          <a:xfrm rot="10800000">
            <a:off x="7885113" y="5300663"/>
            <a:ext cx="0" cy="215900"/>
          </a:xfrm>
          <a:prstGeom prst="line">
            <a:avLst/>
          </a:prstGeom>
          <a:noFill/>
          <a:ln w="9525">
            <a:solidFill>
              <a:schemeClr val="accent1">
                <a:lumMod val="50000"/>
              </a:schemeClr>
            </a:solidFill>
            <a:round/>
            <a:headEnd/>
            <a:tailEnd type="triangle" w="med" len="med"/>
          </a:ln>
        </p:spPr>
        <p:txBody>
          <a:bodyPr/>
          <a:lstStyle/>
          <a:p>
            <a:pPr>
              <a:defRPr/>
            </a:pPr>
            <a:endParaRPr lang="ru-RU"/>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 calcmode="lin" valueType="num">
                                      <p:cBhvr>
                                        <p:cTn id="9" dur="10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290"/>
                                        </p:tgtEl>
                                      </p:cBhvr>
                                    </p:animEffect>
                                  </p:childTnLst>
                                </p:cTn>
                              </p:par>
                            </p:childTnLst>
                          </p:cTn>
                        </p:par>
                        <p:par>
                          <p:cTn id="12" fill="hold">
                            <p:stCondLst>
                              <p:cond delay="2100"/>
                            </p:stCondLst>
                            <p:childTnLst>
                              <p:par>
                                <p:cTn id="13" presetID="15" presetClass="entr" presetSubtype="0"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p:cTn id="15" dur="1000" fill="hold"/>
                                        <p:tgtEl>
                                          <p:spTgt spid="12292"/>
                                        </p:tgtEl>
                                        <p:attrNameLst>
                                          <p:attrName>ppt_w</p:attrName>
                                        </p:attrNameLst>
                                      </p:cBhvr>
                                      <p:tavLst>
                                        <p:tav tm="0">
                                          <p:val>
                                            <p:fltVal val="0"/>
                                          </p:val>
                                        </p:tav>
                                        <p:tav tm="100000">
                                          <p:val>
                                            <p:strVal val="#ppt_w"/>
                                          </p:val>
                                        </p:tav>
                                      </p:tavLst>
                                    </p:anim>
                                    <p:anim calcmode="lin" valueType="num">
                                      <p:cBhvr>
                                        <p:cTn id="16" dur="1000" fill="hold"/>
                                        <p:tgtEl>
                                          <p:spTgt spid="12292"/>
                                        </p:tgtEl>
                                        <p:attrNameLst>
                                          <p:attrName>ppt_h</p:attrName>
                                        </p:attrNameLst>
                                      </p:cBhvr>
                                      <p:tavLst>
                                        <p:tav tm="0">
                                          <p:val>
                                            <p:fltVal val="0"/>
                                          </p:val>
                                        </p:tav>
                                        <p:tav tm="100000">
                                          <p:val>
                                            <p:strVal val="#ppt_h"/>
                                          </p:val>
                                        </p:tav>
                                      </p:tavLst>
                                    </p:anim>
                                    <p:anim calcmode="lin" valueType="num">
                                      <p:cBhvr>
                                        <p:cTn id="17" dur="1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3100"/>
                            </p:stCondLst>
                            <p:childTnLst>
                              <p:par>
                                <p:cTn id="20" presetID="15" presetClass="entr" presetSubtype="0" fill="hold" nodeType="afterEffect">
                                  <p:stCondLst>
                                    <p:cond delay="0"/>
                                  </p:stCondLst>
                                  <p:childTnLst>
                                    <p:set>
                                      <p:cBhvr>
                                        <p:cTn id="21" dur="1" fill="hold">
                                          <p:stCondLst>
                                            <p:cond delay="0"/>
                                          </p:stCondLst>
                                        </p:cTn>
                                        <p:tgtEl>
                                          <p:spTgt spid="12293"/>
                                        </p:tgtEl>
                                        <p:attrNameLst>
                                          <p:attrName>style.visibility</p:attrName>
                                        </p:attrNameLst>
                                      </p:cBhvr>
                                      <p:to>
                                        <p:strVal val="visible"/>
                                      </p:to>
                                    </p:set>
                                    <p:anim calcmode="lin" valueType="num">
                                      <p:cBhvr>
                                        <p:cTn id="22" dur="1000" fill="hold"/>
                                        <p:tgtEl>
                                          <p:spTgt spid="12293"/>
                                        </p:tgtEl>
                                        <p:attrNameLst>
                                          <p:attrName>ppt_w</p:attrName>
                                        </p:attrNameLst>
                                      </p:cBhvr>
                                      <p:tavLst>
                                        <p:tav tm="0">
                                          <p:val>
                                            <p:fltVal val="0"/>
                                          </p:val>
                                        </p:tav>
                                        <p:tav tm="100000">
                                          <p:val>
                                            <p:strVal val="#ppt_w"/>
                                          </p:val>
                                        </p:tav>
                                      </p:tavLst>
                                    </p:anim>
                                    <p:anim calcmode="lin" valueType="num">
                                      <p:cBhvr>
                                        <p:cTn id="23" dur="1000" fill="hold"/>
                                        <p:tgtEl>
                                          <p:spTgt spid="12293"/>
                                        </p:tgtEl>
                                        <p:attrNameLst>
                                          <p:attrName>ppt_h</p:attrName>
                                        </p:attrNameLst>
                                      </p:cBhvr>
                                      <p:tavLst>
                                        <p:tav tm="0">
                                          <p:val>
                                            <p:fltVal val="0"/>
                                          </p:val>
                                        </p:tav>
                                        <p:tav tm="100000">
                                          <p:val>
                                            <p:strVal val="#ppt_h"/>
                                          </p:val>
                                        </p:tav>
                                      </p:tavLst>
                                    </p:anim>
                                    <p:anim calcmode="lin" valueType="num">
                                      <p:cBhvr>
                                        <p:cTn id="24" dur="1000" fill="hold"/>
                                        <p:tgtEl>
                                          <p:spTgt spid="1229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293"/>
                                        </p:tgtEl>
                                        <p:attrNameLst>
                                          <p:attrName>ppt_y</p:attrName>
                                        </p:attrNameLst>
                                      </p:cBhvr>
                                      <p:tavLst>
                                        <p:tav tm="0" fmla="#ppt_y+(sin(-2*pi*(1-$))*-#ppt_x+cos(-2*pi*(1-$))*(1-#ppt_y))*(1-$)">
                                          <p:val>
                                            <p:fltVal val="0"/>
                                          </p:val>
                                        </p:tav>
                                        <p:tav tm="100000">
                                          <p:val>
                                            <p:fltVal val="1"/>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3317">
                                            <p:txEl>
                                              <p:pRg st="0" end="0"/>
                                            </p:txEl>
                                          </p:spTgt>
                                        </p:tgtEl>
                                        <p:attrNameLst>
                                          <p:attrName>style.visibility</p:attrName>
                                        </p:attrNameLst>
                                      </p:cBhvr>
                                      <p:to>
                                        <p:strVal val="visible"/>
                                      </p:to>
                                    </p:set>
                                    <p:animEffect transition="in" filter="fade">
                                      <p:cBhvr>
                                        <p:cTn id="28" dur="1000"/>
                                        <p:tgtEl>
                                          <p:spTgt spid="13317">
                                            <p:txEl>
                                              <p:pRg st="0" end="0"/>
                                            </p:txEl>
                                          </p:spTgt>
                                        </p:tgtEl>
                                      </p:cBhvr>
                                    </p:animEffect>
                                    <p:anim calcmode="lin" valueType="num">
                                      <p:cBhvr>
                                        <p:cTn id="29" dur="10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317">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3317">
                                            <p:txEl>
                                              <p:pRg st="1" end="1"/>
                                            </p:txEl>
                                          </p:spTgt>
                                        </p:tgtEl>
                                        <p:attrNameLst>
                                          <p:attrName>style.visibility</p:attrName>
                                        </p:attrNameLst>
                                      </p:cBhvr>
                                      <p:to>
                                        <p:strVal val="visible"/>
                                      </p:to>
                                    </p:set>
                                    <p:animEffect transition="in" filter="fade">
                                      <p:cBhvr>
                                        <p:cTn id="33" dur="1000"/>
                                        <p:tgtEl>
                                          <p:spTgt spid="13317">
                                            <p:txEl>
                                              <p:pRg st="1" end="1"/>
                                            </p:txEl>
                                          </p:spTgt>
                                        </p:tgtEl>
                                      </p:cBhvr>
                                    </p:animEffect>
                                    <p:anim calcmode="lin" valueType="num">
                                      <p:cBhvr>
                                        <p:cTn id="34" dur="10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3317">
                                            <p:txEl>
                                              <p:pRg st="1" end="1"/>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3317">
                                            <p:txEl>
                                              <p:pRg st="10" end="10"/>
                                            </p:txEl>
                                          </p:spTgt>
                                        </p:tgtEl>
                                        <p:attrNameLst>
                                          <p:attrName>style.visibility</p:attrName>
                                        </p:attrNameLst>
                                      </p:cBhvr>
                                      <p:to>
                                        <p:strVal val="visible"/>
                                      </p:to>
                                    </p:set>
                                    <p:animEffect transition="in" filter="fade">
                                      <p:cBhvr>
                                        <p:cTn id="38" dur="1000"/>
                                        <p:tgtEl>
                                          <p:spTgt spid="13317">
                                            <p:txEl>
                                              <p:pRg st="10" end="10"/>
                                            </p:txEl>
                                          </p:spTgt>
                                        </p:tgtEl>
                                      </p:cBhvr>
                                    </p:animEffect>
                                    <p:anim calcmode="lin" valueType="num">
                                      <p:cBhvr>
                                        <p:cTn id="39" dur="1000" fill="hold"/>
                                        <p:tgtEl>
                                          <p:spTgt spid="13317">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13317">
                                            <p:txEl>
                                              <p:pRg st="10" end="10"/>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3317">
                                            <p:txEl>
                                              <p:pRg st="11" end="11"/>
                                            </p:txEl>
                                          </p:spTgt>
                                        </p:tgtEl>
                                        <p:attrNameLst>
                                          <p:attrName>style.visibility</p:attrName>
                                        </p:attrNameLst>
                                      </p:cBhvr>
                                      <p:to>
                                        <p:strVal val="visible"/>
                                      </p:to>
                                    </p:set>
                                    <p:animEffect transition="in" filter="fade">
                                      <p:cBhvr>
                                        <p:cTn id="43" dur="1000"/>
                                        <p:tgtEl>
                                          <p:spTgt spid="13317">
                                            <p:txEl>
                                              <p:pRg st="11" end="11"/>
                                            </p:txEl>
                                          </p:spTgt>
                                        </p:tgtEl>
                                      </p:cBhvr>
                                    </p:animEffect>
                                    <p:anim calcmode="lin" valueType="num">
                                      <p:cBhvr>
                                        <p:cTn id="44" dur="1000" fill="hold"/>
                                        <p:tgtEl>
                                          <p:spTgt spid="13317">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13317">
                                            <p:txEl>
                                              <p:pRg st="11" end="11"/>
                                            </p:tx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3317">
                                            <p:txEl>
                                              <p:pRg st="12" end="12"/>
                                            </p:txEl>
                                          </p:spTgt>
                                        </p:tgtEl>
                                        <p:attrNameLst>
                                          <p:attrName>style.visibility</p:attrName>
                                        </p:attrNameLst>
                                      </p:cBhvr>
                                      <p:to>
                                        <p:strVal val="visible"/>
                                      </p:to>
                                    </p:set>
                                    <p:animEffect transition="in" filter="fade">
                                      <p:cBhvr>
                                        <p:cTn id="48" dur="1000"/>
                                        <p:tgtEl>
                                          <p:spTgt spid="13317">
                                            <p:txEl>
                                              <p:pRg st="12" end="12"/>
                                            </p:txEl>
                                          </p:spTgt>
                                        </p:tgtEl>
                                      </p:cBhvr>
                                    </p:animEffect>
                                    <p:anim calcmode="lin" valueType="num">
                                      <p:cBhvr>
                                        <p:cTn id="49" dur="1000" fill="hold"/>
                                        <p:tgtEl>
                                          <p:spTgt spid="13317">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13317">
                                            <p:txEl>
                                              <p:pRg st="12" end="12"/>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3317">
                                            <p:txEl>
                                              <p:pRg st="13" end="13"/>
                                            </p:txEl>
                                          </p:spTgt>
                                        </p:tgtEl>
                                        <p:attrNameLst>
                                          <p:attrName>style.visibility</p:attrName>
                                        </p:attrNameLst>
                                      </p:cBhvr>
                                      <p:to>
                                        <p:strVal val="visible"/>
                                      </p:to>
                                    </p:set>
                                    <p:animEffect transition="in" filter="fade">
                                      <p:cBhvr>
                                        <p:cTn id="53" dur="1000"/>
                                        <p:tgtEl>
                                          <p:spTgt spid="13317">
                                            <p:txEl>
                                              <p:pRg st="13" end="13"/>
                                            </p:txEl>
                                          </p:spTgt>
                                        </p:tgtEl>
                                      </p:cBhvr>
                                    </p:animEffect>
                                    <p:anim calcmode="lin" valueType="num">
                                      <p:cBhvr>
                                        <p:cTn id="54" dur="1000" fill="hold"/>
                                        <p:tgtEl>
                                          <p:spTgt spid="13317">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13317">
                                            <p:txEl>
                                              <p:pRg st="13" end="13"/>
                                            </p:txEl>
                                          </p:spTgt>
                                        </p:tgtEl>
                                        <p:attrNameLst>
                                          <p:attrName>ppt_y</p:attrName>
                                        </p:attrNameLst>
                                      </p:cBhvr>
                                      <p:tavLst>
                                        <p:tav tm="0">
                                          <p:val>
                                            <p:strVal val="#ppt_y-.1"/>
                                          </p:val>
                                        </p:tav>
                                        <p:tav tm="100000">
                                          <p:val>
                                            <p:strVal val="#ppt_y"/>
                                          </p:val>
                                        </p:tav>
                                      </p:tavLst>
                                    </p:anim>
                                  </p:childTnLst>
                                </p:cTn>
                              </p:par>
                            </p:childTnLst>
                          </p:cTn>
                        </p:par>
                        <p:par>
                          <p:cTn id="56" fill="hold">
                            <p:stCondLst>
                              <p:cond delay="4100"/>
                            </p:stCondLst>
                            <p:childTnLst>
                              <p:par>
                                <p:cTn id="57" presetID="47" presetClass="entr" presetSubtype="0" fill="hold" nodeType="afterEffect">
                                  <p:stCondLst>
                                    <p:cond delay="0"/>
                                  </p:stCondLst>
                                  <p:childTnLst>
                                    <p:set>
                                      <p:cBhvr>
                                        <p:cTn id="58" dur="1" fill="hold">
                                          <p:stCondLst>
                                            <p:cond delay="0"/>
                                          </p:stCondLst>
                                        </p:cTn>
                                        <p:tgtEl>
                                          <p:spTgt spid="13318"/>
                                        </p:tgtEl>
                                        <p:attrNameLst>
                                          <p:attrName>style.visibility</p:attrName>
                                        </p:attrNameLst>
                                      </p:cBhvr>
                                      <p:to>
                                        <p:strVal val="visible"/>
                                      </p:to>
                                    </p:set>
                                    <p:animEffect transition="in" filter="fade">
                                      <p:cBhvr>
                                        <p:cTn id="59" dur="1000"/>
                                        <p:tgtEl>
                                          <p:spTgt spid="13318"/>
                                        </p:tgtEl>
                                      </p:cBhvr>
                                    </p:animEffect>
                                    <p:anim calcmode="lin" valueType="num">
                                      <p:cBhvr>
                                        <p:cTn id="60" dur="1000" fill="hold"/>
                                        <p:tgtEl>
                                          <p:spTgt spid="13318"/>
                                        </p:tgtEl>
                                        <p:attrNameLst>
                                          <p:attrName>ppt_x</p:attrName>
                                        </p:attrNameLst>
                                      </p:cBhvr>
                                      <p:tavLst>
                                        <p:tav tm="0">
                                          <p:val>
                                            <p:strVal val="#ppt_x"/>
                                          </p:val>
                                        </p:tav>
                                        <p:tav tm="100000">
                                          <p:val>
                                            <p:strVal val="#ppt_x"/>
                                          </p:val>
                                        </p:tav>
                                      </p:tavLst>
                                    </p:anim>
                                    <p:anim calcmode="lin" valueType="num">
                                      <p:cBhvr>
                                        <p:cTn id="61"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3317"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740</Words>
  <PresentationFormat>Экран (4:3)</PresentationFormat>
  <Paragraphs>142</Paragraphs>
  <Slides>28</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Тема Office</vt:lpstr>
      <vt:lpstr>Лист Microsoft Office Excel 97-2003</vt:lpstr>
      <vt:lpstr>Анализ свежести и калорийности  мяса химическими методами</vt:lpstr>
      <vt:lpstr>Слайд 2</vt:lpstr>
      <vt:lpstr>Слайд 3</vt:lpstr>
      <vt:lpstr>Слайд 4</vt:lpstr>
      <vt:lpstr>Задачи:</vt:lpstr>
      <vt:lpstr>Химический состав мяса</vt:lpstr>
      <vt:lpstr>Классификация видов мяса</vt:lpstr>
      <vt:lpstr>Оборудование</vt:lpstr>
      <vt:lpstr>Аминокислоты</vt:lpstr>
      <vt:lpstr>Жиры</vt:lpstr>
      <vt:lpstr>Углеводы</vt:lpstr>
      <vt:lpstr>Обнаружение аммиака</vt:lpstr>
      <vt:lpstr>Определение рН</vt:lpstr>
      <vt:lpstr>Обнаружение глобулинов</vt:lpstr>
      <vt:lpstr>Наличие хлоридов</vt:lpstr>
      <vt:lpstr>Микроскопирование</vt:lpstr>
      <vt:lpstr>Определение физических свойств экстракта из мяса</vt:lpstr>
      <vt:lpstr>Определение причины смерти животного</vt:lpstr>
      <vt:lpstr>Цифровая лаборатория «Архимед»</vt:lpstr>
      <vt:lpstr>Слайд 20</vt:lpstr>
      <vt:lpstr>Результаты определения калорийности</vt:lpstr>
      <vt:lpstr>Социологический опрос покупателей</vt:lpstr>
      <vt:lpstr>Предпочтения в выборе мяса  по видам животных</vt:lpstr>
      <vt:lpstr>Предпочтения по сортовой   разделке мяса</vt:lpstr>
      <vt:lpstr>Слайд 25</vt:lpstr>
      <vt:lpstr>Рекомендации А.Привольнова  при покупке мяса</vt:lpstr>
      <vt:lpstr>Органолептические методы анализа</vt:lpstr>
      <vt:lpstr>Благодарим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«Определение свежести и калорийности мяса химическими методами».</dc:title>
  <cp:lastModifiedBy>Юлия Алексеевна</cp:lastModifiedBy>
  <cp:revision>134</cp:revision>
  <dcterms:modified xsi:type="dcterms:W3CDTF">2009-03-20T08:37:16Z</dcterms:modified>
</cp:coreProperties>
</file>